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8" r:id="rId2"/>
    <p:sldId id="271" r:id="rId3"/>
    <p:sldId id="272" r:id="rId4"/>
    <p:sldId id="273" r:id="rId5"/>
    <p:sldId id="274" r:id="rId6"/>
    <p:sldId id="275" r:id="rId7"/>
    <p:sldId id="276" r:id="rId8"/>
    <p:sldId id="267"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BFCC"/>
    <a:srgbClr val="0F0F71"/>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9" d="100"/>
          <a:sy n="79" d="100"/>
        </p:scale>
        <p:origin x="489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6A47A3-9010-4019-8B70-73F0F9410723}" type="datetimeFigureOut">
              <a:rPr lang="pt-BR" smtClean="0"/>
              <a:t>07/06/2024</a:t>
            </a:fld>
            <a:endParaRPr lang="pt-BR"/>
          </a:p>
        </p:txBody>
      </p:sp>
      <p:sp>
        <p:nvSpPr>
          <p:cNvPr id="4" name="Espaço Reservado para Imagem de Slide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31D557-B711-4A0C-945B-CE47C119EF8A}" type="slidenum">
              <a:rPr lang="pt-BR" smtClean="0"/>
              <a:t>‹nº›</a:t>
            </a:fld>
            <a:endParaRPr lang="pt-BR"/>
          </a:p>
        </p:txBody>
      </p:sp>
    </p:spTree>
    <p:extLst>
      <p:ext uri="{BB962C8B-B14F-4D97-AF65-F5344CB8AC3E}">
        <p14:creationId xmlns:p14="http://schemas.microsoft.com/office/powerpoint/2010/main" val="3892874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2241550" y="685800"/>
            <a:ext cx="23749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2241550" y="685800"/>
            <a:ext cx="23749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5359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pt-BR"/>
              <a:t>Clique para editar o título Mestre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BA6CF07B-A444-42EE-A9DF-CE110CBC3E00}" type="datetimeFigureOut">
              <a:rPr lang="pt-BR" smtClean="0"/>
              <a:t>07/06/2024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310433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A6CF07B-A444-42EE-A9DF-CE110CBC3E00}" type="datetimeFigureOut">
              <a:rPr lang="pt-BR" smtClean="0"/>
              <a:t>07/06/2024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1221427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A6CF07B-A444-42EE-A9DF-CE110CBC3E00}" type="datetimeFigureOut">
              <a:rPr lang="pt-BR" smtClean="0"/>
              <a:t>07/06/2024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2715029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A6CF07B-A444-42EE-A9DF-CE110CBC3E00}" type="datetimeFigureOut">
              <a:rPr lang="pt-BR" smtClean="0"/>
              <a:t>07/06/2024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3096965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pt-BR"/>
              <a:t>Clique para editar o título Mestre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p:txBody>
          <a:bodyPr/>
          <a:lstStyle/>
          <a:p>
            <a:fld id="{BA6CF07B-A444-42EE-A9DF-CE110CBC3E00}" type="datetimeFigureOut">
              <a:rPr lang="pt-BR" smtClean="0"/>
              <a:t>07/06/2024</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3232731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BA6CF07B-A444-42EE-A9DF-CE110CBC3E00}" type="datetimeFigureOut">
              <a:rPr lang="pt-BR" smtClean="0"/>
              <a:t>07/06/2024</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3495820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4" name="Content Placeholder 3"/>
          <p:cNvSpPr>
            <a:spLocks noGrp="1"/>
          </p:cNvSpPr>
          <p:nvPr>
            <p:ph sz="half" idx="2"/>
          </p:nvPr>
        </p:nvSpPr>
        <p:spPr>
          <a:xfrm>
            <a:off x="472381" y="3618442"/>
            <a:ext cx="2901255" cy="532218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6" name="Content Placeholder 5"/>
          <p:cNvSpPr>
            <a:spLocks noGrp="1"/>
          </p:cNvSpPr>
          <p:nvPr>
            <p:ph sz="quarter" idx="4"/>
          </p:nvPr>
        </p:nvSpPr>
        <p:spPr>
          <a:xfrm>
            <a:off x="3471863" y="3618442"/>
            <a:ext cx="2915543" cy="5322183"/>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BA6CF07B-A444-42EE-A9DF-CE110CBC3E00}" type="datetimeFigureOut">
              <a:rPr lang="pt-BR" smtClean="0"/>
              <a:t>07/06/2024</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3056289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BA6CF07B-A444-42EE-A9DF-CE110CBC3E00}" type="datetimeFigureOut">
              <a:rPr lang="pt-BR" smtClean="0"/>
              <a:t>07/06/2024</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3139320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6CF07B-A444-42EE-A9DF-CE110CBC3E00}" type="datetimeFigureOut">
              <a:rPr lang="pt-BR" smtClean="0"/>
              <a:t>07/06/2024</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1462554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pt-BR"/>
              <a:t>Clique para editar o título Mestre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BA6CF07B-A444-42EE-A9DF-CE110CBC3E00}" type="datetimeFigureOut">
              <a:rPr lang="pt-BR" smtClean="0"/>
              <a:t>07/06/2024</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3174562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t-BR"/>
              <a:t>Clique no ícone para adicionar uma imagem</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fld id="{BA6CF07B-A444-42EE-A9DF-CE110CBC3E00}" type="datetimeFigureOut">
              <a:rPr lang="pt-BR" smtClean="0"/>
              <a:t>07/06/2024</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345EA764-9B4E-4A93-92B8-B2F04625DF58}" type="slidenum">
              <a:rPr lang="pt-BR" smtClean="0"/>
              <a:t>‹nº›</a:t>
            </a:fld>
            <a:endParaRPr lang="pt-BR"/>
          </a:p>
        </p:txBody>
      </p:sp>
    </p:spTree>
    <p:extLst>
      <p:ext uri="{BB962C8B-B14F-4D97-AF65-F5344CB8AC3E}">
        <p14:creationId xmlns:p14="http://schemas.microsoft.com/office/powerpoint/2010/main" val="408612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A6CF07B-A444-42EE-A9DF-CE110CBC3E00}" type="datetimeFigureOut">
              <a:rPr lang="pt-BR" smtClean="0"/>
              <a:t>07/06/2024</a:t>
            </a:fld>
            <a:endParaRPr lang="pt-B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345EA764-9B4E-4A93-92B8-B2F04625DF58}" type="slidenum">
              <a:rPr lang="pt-BR" smtClean="0"/>
              <a:t>‹nº›</a:t>
            </a:fld>
            <a:endParaRPr lang="pt-BR"/>
          </a:p>
        </p:txBody>
      </p:sp>
    </p:spTree>
    <p:extLst>
      <p:ext uri="{BB962C8B-B14F-4D97-AF65-F5344CB8AC3E}">
        <p14:creationId xmlns:p14="http://schemas.microsoft.com/office/powerpoint/2010/main" val="33992720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83"/>
        <p:cNvGrpSpPr/>
        <p:nvPr/>
      </p:nvGrpSpPr>
      <p:grpSpPr>
        <a:xfrm>
          <a:off x="0" y="0"/>
          <a:ext cx="0" cy="0"/>
          <a:chOff x="0" y="0"/>
          <a:chExt cx="0" cy="0"/>
        </a:xfrm>
      </p:grpSpPr>
      <p:pic>
        <p:nvPicPr>
          <p:cNvPr id="7" name="Imagem 6">
            <a:extLst>
              <a:ext uri="{FF2B5EF4-FFF2-40B4-BE49-F238E27FC236}">
                <a16:creationId xmlns:a16="http://schemas.microsoft.com/office/drawing/2014/main" id="{FF4F8D11-9E19-2C7C-C517-3C6BD8CF85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447108">
            <a:off x="1503584" y="4531578"/>
            <a:ext cx="3850834" cy="612787"/>
          </a:xfrm>
          <a:prstGeom prst="rect">
            <a:avLst/>
          </a:prstGeom>
        </p:spPr>
      </p:pic>
      <p:sp>
        <p:nvSpPr>
          <p:cNvPr id="2" name="CaixaDeTexto 1">
            <a:extLst>
              <a:ext uri="{FF2B5EF4-FFF2-40B4-BE49-F238E27FC236}">
                <a16:creationId xmlns:a16="http://schemas.microsoft.com/office/drawing/2014/main" id="{BC8E7280-87A8-C2F0-3751-AC18E010D912}"/>
              </a:ext>
            </a:extLst>
          </p:cNvPr>
          <p:cNvSpPr txBox="1"/>
          <p:nvPr/>
        </p:nvSpPr>
        <p:spPr>
          <a:xfrm>
            <a:off x="1417264" y="4638877"/>
            <a:ext cx="3948872" cy="446276"/>
          </a:xfrm>
          <a:prstGeom prst="rect">
            <a:avLst/>
          </a:prstGeom>
          <a:noFill/>
        </p:spPr>
        <p:txBody>
          <a:bodyPr wrap="square" rtlCol="0">
            <a:spAutoFit/>
          </a:bodyPr>
          <a:lstStyle/>
          <a:p>
            <a:pPr algn="ctr"/>
            <a:r>
              <a:rPr lang="pt-BR" sz="2300" b="1" dirty="0">
                <a:solidFill>
                  <a:schemeClr val="bg1"/>
                </a:solidFill>
                <a:latin typeface="Montserrat" pitchFamily="2" charset="0"/>
              </a:rPr>
              <a:t>A P R E S E N T A Ç Ã O</a:t>
            </a:r>
          </a:p>
        </p:txBody>
      </p:sp>
      <p:sp>
        <p:nvSpPr>
          <p:cNvPr id="4" name="CaixaDeTexto 3">
            <a:extLst>
              <a:ext uri="{FF2B5EF4-FFF2-40B4-BE49-F238E27FC236}">
                <a16:creationId xmlns:a16="http://schemas.microsoft.com/office/drawing/2014/main" id="{136D430E-D66A-4F5E-D4ED-018319841411}"/>
              </a:ext>
            </a:extLst>
          </p:cNvPr>
          <p:cNvSpPr txBox="1"/>
          <p:nvPr/>
        </p:nvSpPr>
        <p:spPr>
          <a:xfrm>
            <a:off x="651207" y="5202108"/>
            <a:ext cx="5480986" cy="292388"/>
          </a:xfrm>
          <a:prstGeom prst="rect">
            <a:avLst/>
          </a:prstGeom>
          <a:noFill/>
        </p:spPr>
        <p:txBody>
          <a:bodyPr wrap="square" rtlCol="0">
            <a:spAutoFit/>
          </a:bodyPr>
          <a:lstStyle/>
          <a:p>
            <a:pPr algn="ctr"/>
            <a:r>
              <a:rPr lang="pt-BR" sz="1300" dirty="0">
                <a:solidFill>
                  <a:srgbClr val="27BFCC"/>
                </a:solidFill>
                <a:latin typeface="Montserrat" panose="02000505000000020004" pitchFamily="2" charset="0"/>
              </a:rPr>
              <a:t>W E B S I T E  W O R D P R E S </a:t>
            </a:r>
            <a:r>
              <a:rPr lang="pt-BR" sz="1300" dirty="0" err="1">
                <a:solidFill>
                  <a:srgbClr val="27BFCC"/>
                </a:solidFill>
                <a:latin typeface="Montserrat" panose="02000505000000020004" pitchFamily="2" charset="0"/>
              </a:rPr>
              <a:t>S</a:t>
            </a:r>
            <a:endParaRPr lang="pt-BR" sz="1300" dirty="0">
              <a:solidFill>
                <a:srgbClr val="27BFCC"/>
              </a:solidFill>
              <a:latin typeface="Montserrat" panose="02000505000000020004"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7BFCC"/>
        </a:soli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D594EBF5-644D-5E39-8CD9-291E062731FD}"/>
              </a:ext>
            </a:extLst>
          </p:cNvPr>
          <p:cNvSpPr/>
          <p:nvPr/>
        </p:nvSpPr>
        <p:spPr>
          <a:xfrm>
            <a:off x="688686" y="0"/>
            <a:ext cx="6224155" cy="9906000"/>
          </a:xfrm>
          <a:prstGeom prst="rect">
            <a:avLst/>
          </a:prstGeom>
          <a:solidFill>
            <a:srgbClr val="0F0F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dirty="0"/>
          </a:p>
        </p:txBody>
      </p:sp>
      <p:sp>
        <p:nvSpPr>
          <p:cNvPr id="3" name="CaixaDeTexto 2">
            <a:extLst>
              <a:ext uri="{FF2B5EF4-FFF2-40B4-BE49-F238E27FC236}">
                <a16:creationId xmlns:a16="http://schemas.microsoft.com/office/drawing/2014/main" id="{22714577-B0C4-6189-D05F-225A6805CD4D}"/>
              </a:ext>
            </a:extLst>
          </p:cNvPr>
          <p:cNvSpPr txBox="1"/>
          <p:nvPr/>
        </p:nvSpPr>
        <p:spPr>
          <a:xfrm>
            <a:off x="1576006" y="1144430"/>
            <a:ext cx="4339829" cy="338554"/>
          </a:xfrm>
          <a:prstGeom prst="rect">
            <a:avLst/>
          </a:prstGeom>
          <a:noFill/>
        </p:spPr>
        <p:txBody>
          <a:bodyPr wrap="square" rtlCol="0">
            <a:spAutoFit/>
          </a:bodyPr>
          <a:lstStyle/>
          <a:p>
            <a:r>
              <a:rPr lang="pt-BR" sz="1600" dirty="0">
                <a:solidFill>
                  <a:schemeClr val="bg1"/>
                </a:solidFill>
                <a:latin typeface="Montserrat Black" pitchFamily="2" charset="0"/>
              </a:rPr>
              <a:t>WEBSITE WORDPRESS</a:t>
            </a:r>
          </a:p>
        </p:txBody>
      </p:sp>
      <p:sp>
        <p:nvSpPr>
          <p:cNvPr id="8" name="Retângulo 7">
            <a:extLst>
              <a:ext uri="{FF2B5EF4-FFF2-40B4-BE49-F238E27FC236}">
                <a16:creationId xmlns:a16="http://schemas.microsoft.com/office/drawing/2014/main" id="{9FF17D17-DFF6-71BD-6884-63F9B1681EBC}"/>
              </a:ext>
            </a:extLst>
          </p:cNvPr>
          <p:cNvSpPr/>
          <p:nvPr/>
        </p:nvSpPr>
        <p:spPr>
          <a:xfrm>
            <a:off x="1592175" y="1214518"/>
            <a:ext cx="25717" cy="307380"/>
          </a:xfrm>
          <a:prstGeom prst="rect">
            <a:avLst/>
          </a:prstGeom>
          <a:solidFill>
            <a:srgbClr val="FF33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a:p>
        </p:txBody>
      </p:sp>
      <p:sp>
        <p:nvSpPr>
          <p:cNvPr id="10" name="CaixaDeTexto 9">
            <a:extLst>
              <a:ext uri="{FF2B5EF4-FFF2-40B4-BE49-F238E27FC236}">
                <a16:creationId xmlns:a16="http://schemas.microsoft.com/office/drawing/2014/main" id="{16FB6CC8-A1E2-DB49-987F-B5F0EE380B5B}"/>
              </a:ext>
            </a:extLst>
          </p:cNvPr>
          <p:cNvSpPr txBox="1"/>
          <p:nvPr/>
        </p:nvSpPr>
        <p:spPr>
          <a:xfrm>
            <a:off x="999312" y="1142610"/>
            <a:ext cx="598241" cy="455959"/>
          </a:xfrm>
          <a:prstGeom prst="rect">
            <a:avLst/>
          </a:prstGeom>
          <a:noFill/>
        </p:spPr>
        <p:txBody>
          <a:bodyPr wrap="square" rtlCol="0">
            <a:spAutoFit/>
          </a:bodyPr>
          <a:lstStyle/>
          <a:p>
            <a:r>
              <a:rPr lang="pt-BR" sz="2363" dirty="0">
                <a:solidFill>
                  <a:srgbClr val="27BFCC"/>
                </a:solidFill>
                <a:latin typeface="Montserrat Black" pitchFamily="2" charset="0"/>
              </a:rPr>
              <a:t>01</a:t>
            </a:r>
          </a:p>
        </p:txBody>
      </p:sp>
      <p:sp>
        <p:nvSpPr>
          <p:cNvPr id="11" name="CaixaDeTexto 10">
            <a:extLst>
              <a:ext uri="{FF2B5EF4-FFF2-40B4-BE49-F238E27FC236}">
                <a16:creationId xmlns:a16="http://schemas.microsoft.com/office/drawing/2014/main" id="{92DB9BB3-738D-401A-8C0B-7BC18000582E}"/>
              </a:ext>
            </a:extLst>
          </p:cNvPr>
          <p:cNvSpPr txBox="1"/>
          <p:nvPr/>
        </p:nvSpPr>
        <p:spPr>
          <a:xfrm>
            <a:off x="1605033" y="1345849"/>
            <a:ext cx="4914563" cy="222240"/>
          </a:xfrm>
          <a:prstGeom prst="rect">
            <a:avLst/>
          </a:prstGeom>
          <a:noFill/>
        </p:spPr>
        <p:txBody>
          <a:bodyPr wrap="square" rtlCol="0">
            <a:spAutoFit/>
          </a:bodyPr>
          <a:lstStyle/>
          <a:p>
            <a:r>
              <a:rPr lang="pt-BR" sz="844" dirty="0">
                <a:solidFill>
                  <a:schemeClr val="bg1"/>
                </a:solidFill>
                <a:latin typeface="Montserrat" pitchFamily="2" charset="0"/>
              </a:rPr>
              <a:t>Relatório de entrega</a:t>
            </a:r>
          </a:p>
        </p:txBody>
      </p:sp>
      <p:sp>
        <p:nvSpPr>
          <p:cNvPr id="15" name="CaixaDeTexto 4">
            <a:extLst>
              <a:ext uri="{FF2B5EF4-FFF2-40B4-BE49-F238E27FC236}">
                <a16:creationId xmlns:a16="http://schemas.microsoft.com/office/drawing/2014/main" id="{C4665EE7-C56D-4DA5-AADE-D8C4F3101256}"/>
              </a:ext>
            </a:extLst>
          </p:cNvPr>
          <p:cNvSpPr/>
          <p:nvPr/>
        </p:nvSpPr>
        <p:spPr>
          <a:xfrm>
            <a:off x="999481" y="1823897"/>
            <a:ext cx="5913360" cy="829543"/>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pt-BR" sz="1200" b="1" strike="noStrike" spc="-1" dirty="0">
                <a:solidFill>
                  <a:srgbClr val="FFFFFF"/>
                </a:solidFill>
                <a:latin typeface="Montserrat" panose="02000505000000020004" pitchFamily="2" charset="0"/>
                <a:ea typeface="DejaVu Sans"/>
              </a:rPr>
              <a:t>Plataforma:</a:t>
            </a:r>
            <a:r>
              <a:rPr lang="pt-BR" sz="1200" b="0" strike="noStrike" spc="-1" dirty="0">
                <a:solidFill>
                  <a:srgbClr val="FFFFFF"/>
                </a:solidFill>
                <a:latin typeface="Montserrat" panose="02000505000000020004" pitchFamily="2" charset="0"/>
                <a:ea typeface="DejaVu Sans"/>
              </a:rPr>
              <a:t> </a:t>
            </a:r>
            <a:r>
              <a:rPr lang="pt-BR" sz="1200" b="0" strike="noStrike" spc="-1" dirty="0">
                <a:solidFill>
                  <a:srgbClr val="27BFCC"/>
                </a:solidFill>
                <a:latin typeface="Montserrat" panose="02000505000000020004" pitchFamily="2" charset="0"/>
                <a:ea typeface="DejaVu Sans"/>
              </a:rPr>
              <a:t>XXX</a:t>
            </a:r>
          </a:p>
          <a:p>
            <a:pPr>
              <a:lnSpc>
                <a:spcPct val="100000"/>
              </a:lnSpc>
              <a:buNone/>
            </a:pPr>
            <a:r>
              <a:rPr lang="pt-BR" sz="1200" b="1" strike="noStrike" spc="-1" dirty="0">
                <a:solidFill>
                  <a:srgbClr val="FFFFFF"/>
                </a:solidFill>
                <a:latin typeface="Montserrat" panose="02000505000000020004" pitchFamily="2" charset="0"/>
                <a:ea typeface="DejaVu Sans"/>
              </a:rPr>
              <a:t>Cliente: </a:t>
            </a:r>
            <a:r>
              <a:rPr lang="pt-BR" sz="1200" b="0" strike="noStrike" spc="-1" dirty="0">
                <a:solidFill>
                  <a:srgbClr val="27BFCC"/>
                </a:solidFill>
                <a:latin typeface="Montserrat" panose="02000505000000020004" pitchFamily="2" charset="0"/>
                <a:ea typeface="DejaVu Sans"/>
              </a:rPr>
              <a:t>XXX</a:t>
            </a:r>
            <a:br>
              <a:rPr sz="1200" dirty="0">
                <a:latin typeface="Montserrat" panose="02000505000000020004" pitchFamily="2" charset="0"/>
              </a:rPr>
            </a:br>
            <a:r>
              <a:rPr lang="pt-BR" sz="1200" b="1" strike="noStrike" spc="-1" dirty="0">
                <a:solidFill>
                  <a:srgbClr val="FFFFFF"/>
                </a:solidFill>
                <a:latin typeface="Montserrat" panose="02000505000000020004" pitchFamily="2" charset="0"/>
                <a:ea typeface="DejaVu Sans"/>
              </a:rPr>
              <a:t>Domínio:</a:t>
            </a:r>
            <a:r>
              <a:rPr lang="pt-BR" sz="1200" b="0" strike="noStrike" spc="-1" dirty="0">
                <a:solidFill>
                  <a:srgbClr val="FFFFFF"/>
                </a:solidFill>
                <a:latin typeface="Montserrat" panose="02000505000000020004" pitchFamily="2" charset="0"/>
                <a:ea typeface="DejaVu Sans"/>
              </a:rPr>
              <a:t> </a:t>
            </a:r>
            <a:r>
              <a:rPr lang="pt-BR" sz="1200" b="0" strike="noStrike" spc="-1" dirty="0">
                <a:solidFill>
                  <a:srgbClr val="27BFCC"/>
                </a:solidFill>
                <a:latin typeface="Montserrat" panose="02000505000000020004" pitchFamily="2" charset="0"/>
                <a:ea typeface="DejaVu Sans"/>
              </a:rPr>
              <a:t>XXX</a:t>
            </a:r>
            <a:endParaRPr lang="pt-BR" sz="1200" b="0" strike="noStrike" spc="-1" dirty="0">
              <a:latin typeface="Montserrat" panose="02000505000000020004" pitchFamily="2" charset="0"/>
            </a:endParaRPr>
          </a:p>
          <a:p>
            <a:pPr>
              <a:lnSpc>
                <a:spcPct val="100000"/>
              </a:lnSpc>
              <a:buNone/>
            </a:pPr>
            <a:r>
              <a:rPr lang="pt-BR" sz="1200" b="1" strike="noStrike" spc="-1" dirty="0">
                <a:solidFill>
                  <a:srgbClr val="FFFFFF"/>
                </a:solidFill>
                <a:latin typeface="Montserrat" panose="02000505000000020004" pitchFamily="2" charset="0"/>
                <a:ea typeface="DejaVu Sans"/>
              </a:rPr>
              <a:t>Entrega:</a:t>
            </a:r>
            <a:r>
              <a:rPr lang="pt-BR" sz="1200" b="0" strike="noStrike" spc="-1" dirty="0">
                <a:solidFill>
                  <a:srgbClr val="FFFFFF"/>
                </a:solidFill>
                <a:latin typeface="Montserrat" panose="02000505000000020004" pitchFamily="2" charset="0"/>
                <a:ea typeface="DejaVu Sans"/>
              </a:rPr>
              <a:t> </a:t>
            </a:r>
            <a:r>
              <a:rPr lang="fr-FR" sz="1200" b="0" strike="noStrike" spc="-1" dirty="0">
                <a:solidFill>
                  <a:srgbClr val="27BFCC"/>
                </a:solidFill>
                <a:latin typeface="Montserrat" panose="02000505000000020004" pitchFamily="2" charset="0"/>
                <a:ea typeface="DejaVu Sans"/>
              </a:rPr>
              <a:t>XXX</a:t>
            </a:r>
            <a:endParaRPr lang="pt-BR" sz="1200" b="0" strike="noStrike" spc="-1" dirty="0">
              <a:latin typeface="Montserrat" panose="02000505000000020004" pitchFamily="2" charset="0"/>
            </a:endParaRPr>
          </a:p>
        </p:txBody>
      </p:sp>
      <p:pic>
        <p:nvPicPr>
          <p:cNvPr id="20" name="Imagem 19">
            <a:extLst>
              <a:ext uri="{FF2B5EF4-FFF2-40B4-BE49-F238E27FC236}">
                <a16:creationId xmlns:a16="http://schemas.microsoft.com/office/drawing/2014/main" id="{283190B8-6885-491F-8BDF-0817581BA0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47108">
            <a:off x="1028252" y="3717261"/>
            <a:ext cx="1882045" cy="248645"/>
          </a:xfrm>
          <a:prstGeom prst="rect">
            <a:avLst/>
          </a:prstGeom>
        </p:spPr>
      </p:pic>
      <p:sp>
        <p:nvSpPr>
          <p:cNvPr id="14" name="CaixaDeTexto 13">
            <a:extLst>
              <a:ext uri="{FF2B5EF4-FFF2-40B4-BE49-F238E27FC236}">
                <a16:creationId xmlns:a16="http://schemas.microsoft.com/office/drawing/2014/main" id="{AFDE3355-11E1-D3B6-8195-77A39C4009B7}"/>
              </a:ext>
            </a:extLst>
          </p:cNvPr>
          <p:cNvSpPr txBox="1"/>
          <p:nvPr/>
        </p:nvSpPr>
        <p:spPr>
          <a:xfrm>
            <a:off x="1023654" y="3706781"/>
            <a:ext cx="1940526" cy="276999"/>
          </a:xfrm>
          <a:prstGeom prst="rect">
            <a:avLst/>
          </a:prstGeom>
          <a:noFill/>
        </p:spPr>
        <p:txBody>
          <a:bodyPr wrap="square" rtlCol="0">
            <a:spAutoFit/>
          </a:bodyPr>
          <a:lstStyle/>
          <a:p>
            <a:pPr algn="ctr"/>
            <a:r>
              <a:rPr lang="pt-BR" sz="1200" b="1" dirty="0">
                <a:solidFill>
                  <a:schemeClr val="bg1"/>
                </a:solidFill>
                <a:latin typeface="Montserrat" pitchFamily="2" charset="0"/>
              </a:rPr>
              <a:t>Manual de Instalação :</a:t>
            </a:r>
          </a:p>
        </p:txBody>
      </p:sp>
      <p:sp>
        <p:nvSpPr>
          <p:cNvPr id="22" name="CaixaDeTexto 21">
            <a:extLst>
              <a:ext uri="{FF2B5EF4-FFF2-40B4-BE49-F238E27FC236}">
                <a16:creationId xmlns:a16="http://schemas.microsoft.com/office/drawing/2014/main" id="{AFBA901F-0670-412A-BAD4-CD15C28FCE04}"/>
              </a:ext>
            </a:extLst>
          </p:cNvPr>
          <p:cNvSpPr txBox="1"/>
          <p:nvPr/>
        </p:nvSpPr>
        <p:spPr>
          <a:xfrm>
            <a:off x="971718" y="4123601"/>
            <a:ext cx="4914563" cy="2862322"/>
          </a:xfrm>
          <a:prstGeom prst="rect">
            <a:avLst/>
          </a:prstGeom>
          <a:noFill/>
        </p:spPr>
        <p:txBody>
          <a:bodyPr wrap="square" rtlCol="0">
            <a:spAutoFit/>
          </a:bodyPr>
          <a:lstStyle/>
          <a:p>
            <a:r>
              <a:rPr lang="pt-BR" sz="1200" dirty="0">
                <a:solidFill>
                  <a:schemeClr val="bg1"/>
                </a:solidFill>
                <a:latin typeface="Montserrat" pitchFamily="2" charset="0"/>
              </a:rPr>
              <a:t>Este tutorial demonstra como realizar a instalação de um site ou loja virtual criados na plataforma </a:t>
            </a:r>
            <a:r>
              <a:rPr lang="pt-BR" sz="1200" dirty="0" err="1">
                <a:solidFill>
                  <a:schemeClr val="bg1"/>
                </a:solidFill>
                <a:latin typeface="Montserrat" pitchFamily="2" charset="0"/>
              </a:rPr>
              <a:t>Wordpress</a:t>
            </a:r>
            <a:r>
              <a:rPr lang="pt-BR" sz="1200" dirty="0">
                <a:solidFill>
                  <a:schemeClr val="bg1"/>
                </a:solidFill>
                <a:latin typeface="Montserrat" pitchFamily="2" charset="0"/>
              </a:rPr>
              <a:t>, utilizando o processo de instalação automatizada. Esse procedimento garante que a instalação seja realizada de forma rápida, prática e sem necessidade de efetuar ajustes básicos necessários para toda nova instalação.</a:t>
            </a:r>
          </a:p>
          <a:p>
            <a:endParaRPr lang="pt-BR" sz="1200" dirty="0">
              <a:solidFill>
                <a:schemeClr val="bg1"/>
              </a:solidFill>
              <a:latin typeface="Montserrat" pitchFamily="2" charset="0"/>
            </a:endParaRPr>
          </a:p>
          <a:p>
            <a:r>
              <a:rPr lang="pt-BR" sz="1200" dirty="0">
                <a:solidFill>
                  <a:schemeClr val="bg1"/>
                </a:solidFill>
                <a:latin typeface="Montserrat" pitchFamily="2" charset="0"/>
              </a:rPr>
              <a:t>Durante o processo o sistema vai guiá-lo através de um assistente que irá ajudá-lo a executar a instalação. Certifique-se de seguir todas as orientações contidas nesse documento para garantir uma instalação perfeita e sem erros.</a:t>
            </a:r>
          </a:p>
          <a:p>
            <a:endParaRPr lang="pt-BR" sz="1200" dirty="0">
              <a:solidFill>
                <a:schemeClr val="bg1"/>
              </a:solidFill>
              <a:latin typeface="Montserrat" pitchFamily="2" charset="0"/>
            </a:endParaRPr>
          </a:p>
          <a:p>
            <a:r>
              <a:rPr lang="pt-BR" sz="1200" dirty="0">
                <a:solidFill>
                  <a:schemeClr val="bg1"/>
                </a:solidFill>
                <a:latin typeface="Montserrat" pitchFamily="2" charset="0"/>
              </a:rPr>
              <a:t>Para começar a instalar seu site ou loja </a:t>
            </a:r>
            <a:r>
              <a:rPr lang="pt-BR" sz="1200" dirty="0" err="1">
                <a:solidFill>
                  <a:schemeClr val="bg1"/>
                </a:solidFill>
                <a:latin typeface="Montserrat" pitchFamily="2" charset="0"/>
              </a:rPr>
              <a:t>Wordpress</a:t>
            </a:r>
            <a:r>
              <a:rPr lang="pt-BR" sz="1200" dirty="0">
                <a:solidFill>
                  <a:schemeClr val="bg1"/>
                </a:solidFill>
                <a:latin typeface="Montserrat" pitchFamily="2" charset="0"/>
              </a:rPr>
              <a:t>, siga as instruções abaixo.</a:t>
            </a:r>
          </a:p>
        </p:txBody>
      </p:sp>
      <p:sp>
        <p:nvSpPr>
          <p:cNvPr id="23" name="CaixaDeTexto 22">
            <a:extLst>
              <a:ext uri="{FF2B5EF4-FFF2-40B4-BE49-F238E27FC236}">
                <a16:creationId xmlns:a16="http://schemas.microsoft.com/office/drawing/2014/main" id="{801CFF6E-6000-44ED-8C83-C7962AC1B789}"/>
              </a:ext>
            </a:extLst>
          </p:cNvPr>
          <p:cNvSpPr txBox="1"/>
          <p:nvPr/>
        </p:nvSpPr>
        <p:spPr>
          <a:xfrm>
            <a:off x="5157296" y="1970973"/>
            <a:ext cx="1513156" cy="553998"/>
          </a:xfrm>
          <a:prstGeom prst="rect">
            <a:avLst/>
          </a:prstGeom>
          <a:noFill/>
        </p:spPr>
        <p:txBody>
          <a:bodyPr wrap="square" rtlCol="0">
            <a:spAutoFit/>
          </a:bodyPr>
          <a:lstStyle/>
          <a:p>
            <a:r>
              <a:rPr lang="pt-BR" sz="600" dirty="0">
                <a:solidFill>
                  <a:schemeClr val="bg1"/>
                </a:solidFill>
                <a:latin typeface="Montserrat" pitchFamily="2" charset="0"/>
              </a:rPr>
              <a:t>“Aqui você deve informar os dados principais, plataforma de atuação, o nome do cliente, o domínio que foi executado o ajuste e a data de entrega.”</a:t>
            </a:r>
          </a:p>
        </p:txBody>
      </p:sp>
      <p:sp>
        <p:nvSpPr>
          <p:cNvPr id="7" name="Seta: para a Direita 6">
            <a:extLst>
              <a:ext uri="{FF2B5EF4-FFF2-40B4-BE49-F238E27FC236}">
                <a16:creationId xmlns:a16="http://schemas.microsoft.com/office/drawing/2014/main" id="{D639F7B1-201C-4B4C-86C0-B40AB4246526}"/>
              </a:ext>
            </a:extLst>
          </p:cNvPr>
          <p:cNvSpPr/>
          <p:nvPr/>
        </p:nvSpPr>
        <p:spPr>
          <a:xfrm rot="10800000">
            <a:off x="4163847" y="196720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CaixaDeTexto 13">
            <a:extLst>
              <a:ext uri="{FF2B5EF4-FFF2-40B4-BE49-F238E27FC236}">
                <a16:creationId xmlns:a16="http://schemas.microsoft.com/office/drawing/2014/main" id="{8C147F42-442B-44CC-9297-F96A6405C308}"/>
              </a:ext>
            </a:extLst>
          </p:cNvPr>
          <p:cNvSpPr/>
          <p:nvPr/>
        </p:nvSpPr>
        <p:spPr>
          <a:xfrm>
            <a:off x="971718" y="3070832"/>
            <a:ext cx="6272640" cy="460211"/>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pt-BR" sz="1200" b="1" strike="noStrike" spc="-1" dirty="0">
                <a:solidFill>
                  <a:srgbClr val="27BFCC"/>
                </a:solidFill>
                <a:latin typeface="Montserrat" panose="02000505000000020004" pitchFamily="2" charset="0"/>
                <a:ea typeface="Noto Sans CJK SC"/>
              </a:rPr>
              <a:t>1 – </a:t>
            </a:r>
            <a:r>
              <a:rPr lang="pt-BR" sz="1200" b="1" strike="noStrike" spc="-1" dirty="0">
                <a:solidFill>
                  <a:srgbClr val="FFFFFF"/>
                </a:solidFill>
                <a:latin typeface="Montserrat" panose="02000505000000020004" pitchFamily="2" charset="0"/>
                <a:ea typeface="Noto Sans CJK SC"/>
              </a:rPr>
              <a:t>Instalador Automatizado</a:t>
            </a:r>
            <a:endParaRPr lang="pt-BR" sz="1200" b="0" strike="noStrike" spc="-1" dirty="0">
              <a:latin typeface="Montserrat" panose="02000505000000020004" pitchFamily="2" charset="0"/>
            </a:endParaRPr>
          </a:p>
          <a:p>
            <a:pPr>
              <a:lnSpc>
                <a:spcPct val="100000"/>
              </a:lnSpc>
              <a:buNone/>
            </a:pPr>
            <a:r>
              <a:rPr lang="pt-BR" sz="1200" b="1" strike="noStrike" spc="-1" dirty="0">
                <a:solidFill>
                  <a:srgbClr val="27BFCC"/>
                </a:solidFill>
                <a:latin typeface="Montserrat" panose="02000505000000020004" pitchFamily="2" charset="0"/>
                <a:ea typeface="Noto Sans CJK SC"/>
              </a:rPr>
              <a:t>2 – </a:t>
            </a:r>
            <a:r>
              <a:rPr lang="pt-BR" sz="1200" b="1" strike="noStrike" spc="-1" dirty="0">
                <a:solidFill>
                  <a:srgbClr val="FFFFFF"/>
                </a:solidFill>
                <a:latin typeface="Montserrat" panose="02000505000000020004" pitchFamily="2" charset="0"/>
                <a:ea typeface="Noto Sans CJK SC"/>
              </a:rPr>
              <a:t>Informações de Acesso</a:t>
            </a:r>
            <a:endParaRPr lang="pt-BR" sz="1200" b="0" strike="noStrike" spc="-1" dirty="0">
              <a:latin typeface="Montserrat" panose="02000505000000020004" pitchFamily="2" charset="0"/>
            </a:endParaRPr>
          </a:p>
        </p:txBody>
      </p:sp>
      <p:pic>
        <p:nvPicPr>
          <p:cNvPr id="19" name="Imagem 18">
            <a:extLst>
              <a:ext uri="{FF2B5EF4-FFF2-40B4-BE49-F238E27FC236}">
                <a16:creationId xmlns:a16="http://schemas.microsoft.com/office/drawing/2014/main" id="{81576FF5-DA95-4740-B64C-0DCF81CA75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47108">
            <a:off x="1004001" y="2772942"/>
            <a:ext cx="1696521" cy="248645"/>
          </a:xfrm>
          <a:prstGeom prst="rect">
            <a:avLst/>
          </a:prstGeom>
        </p:spPr>
      </p:pic>
      <p:sp>
        <p:nvSpPr>
          <p:cNvPr id="18" name="CaixaDeTexto 17">
            <a:extLst>
              <a:ext uri="{FF2B5EF4-FFF2-40B4-BE49-F238E27FC236}">
                <a16:creationId xmlns:a16="http://schemas.microsoft.com/office/drawing/2014/main" id="{A31EEED9-DABC-48C4-BCEC-73CF49B182BE}"/>
              </a:ext>
            </a:extLst>
          </p:cNvPr>
          <p:cNvSpPr txBox="1"/>
          <p:nvPr/>
        </p:nvSpPr>
        <p:spPr>
          <a:xfrm>
            <a:off x="900280" y="2773160"/>
            <a:ext cx="1888514" cy="276999"/>
          </a:xfrm>
          <a:prstGeom prst="rect">
            <a:avLst/>
          </a:prstGeom>
          <a:noFill/>
        </p:spPr>
        <p:txBody>
          <a:bodyPr wrap="square" rtlCol="0">
            <a:spAutoFit/>
          </a:bodyPr>
          <a:lstStyle/>
          <a:p>
            <a:pPr algn="ctr"/>
            <a:r>
              <a:rPr lang="pt-BR" sz="1200" b="1" dirty="0">
                <a:solidFill>
                  <a:schemeClr val="bg1"/>
                </a:solidFill>
                <a:latin typeface="Montserrat" pitchFamily="2" charset="0"/>
              </a:rPr>
              <a:t>Material Anexo :</a:t>
            </a:r>
          </a:p>
        </p:txBody>
      </p:sp>
    </p:spTree>
    <p:extLst>
      <p:ext uri="{BB962C8B-B14F-4D97-AF65-F5344CB8AC3E}">
        <p14:creationId xmlns:p14="http://schemas.microsoft.com/office/powerpoint/2010/main" val="2232788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7BFCC"/>
        </a:soli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D594EBF5-644D-5E39-8CD9-291E062731FD}"/>
              </a:ext>
            </a:extLst>
          </p:cNvPr>
          <p:cNvSpPr/>
          <p:nvPr/>
        </p:nvSpPr>
        <p:spPr>
          <a:xfrm>
            <a:off x="688686" y="0"/>
            <a:ext cx="6224155" cy="9906000"/>
          </a:xfrm>
          <a:prstGeom prst="rect">
            <a:avLst/>
          </a:prstGeom>
          <a:solidFill>
            <a:srgbClr val="0F0F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dirty="0"/>
          </a:p>
        </p:txBody>
      </p:sp>
      <p:sp>
        <p:nvSpPr>
          <p:cNvPr id="8" name="Retângulo 7">
            <a:extLst>
              <a:ext uri="{FF2B5EF4-FFF2-40B4-BE49-F238E27FC236}">
                <a16:creationId xmlns:a16="http://schemas.microsoft.com/office/drawing/2014/main" id="{9FF17D17-DFF6-71BD-6884-63F9B1681EBC}"/>
              </a:ext>
            </a:extLst>
          </p:cNvPr>
          <p:cNvSpPr/>
          <p:nvPr/>
        </p:nvSpPr>
        <p:spPr>
          <a:xfrm>
            <a:off x="1592175" y="1214518"/>
            <a:ext cx="25717" cy="307380"/>
          </a:xfrm>
          <a:prstGeom prst="rect">
            <a:avLst/>
          </a:prstGeom>
          <a:solidFill>
            <a:srgbClr val="FF33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a:p>
        </p:txBody>
      </p:sp>
      <p:sp>
        <p:nvSpPr>
          <p:cNvPr id="10" name="CaixaDeTexto 9">
            <a:extLst>
              <a:ext uri="{FF2B5EF4-FFF2-40B4-BE49-F238E27FC236}">
                <a16:creationId xmlns:a16="http://schemas.microsoft.com/office/drawing/2014/main" id="{16FB6CC8-A1E2-DB49-987F-B5F0EE380B5B}"/>
              </a:ext>
            </a:extLst>
          </p:cNvPr>
          <p:cNvSpPr txBox="1"/>
          <p:nvPr/>
        </p:nvSpPr>
        <p:spPr>
          <a:xfrm>
            <a:off x="999312" y="1142610"/>
            <a:ext cx="598241" cy="455959"/>
          </a:xfrm>
          <a:prstGeom prst="rect">
            <a:avLst/>
          </a:prstGeom>
          <a:noFill/>
        </p:spPr>
        <p:txBody>
          <a:bodyPr wrap="square" rtlCol="0">
            <a:spAutoFit/>
          </a:bodyPr>
          <a:lstStyle/>
          <a:p>
            <a:r>
              <a:rPr lang="pt-BR" sz="2363" dirty="0">
                <a:solidFill>
                  <a:srgbClr val="27BFCC"/>
                </a:solidFill>
                <a:latin typeface="Montserrat Black" pitchFamily="2" charset="0"/>
              </a:rPr>
              <a:t>02</a:t>
            </a:r>
          </a:p>
        </p:txBody>
      </p:sp>
      <p:sp>
        <p:nvSpPr>
          <p:cNvPr id="11" name="CaixaDeTexto 10">
            <a:extLst>
              <a:ext uri="{FF2B5EF4-FFF2-40B4-BE49-F238E27FC236}">
                <a16:creationId xmlns:a16="http://schemas.microsoft.com/office/drawing/2014/main" id="{92DB9BB3-738D-401A-8C0B-7BC18000582E}"/>
              </a:ext>
            </a:extLst>
          </p:cNvPr>
          <p:cNvSpPr txBox="1"/>
          <p:nvPr/>
        </p:nvSpPr>
        <p:spPr>
          <a:xfrm>
            <a:off x="1592175" y="1337415"/>
            <a:ext cx="4914563" cy="222240"/>
          </a:xfrm>
          <a:prstGeom prst="rect">
            <a:avLst/>
          </a:prstGeom>
          <a:noFill/>
        </p:spPr>
        <p:txBody>
          <a:bodyPr wrap="square" rtlCol="0">
            <a:spAutoFit/>
          </a:bodyPr>
          <a:lstStyle/>
          <a:p>
            <a:r>
              <a:rPr lang="pt-BR" sz="844" dirty="0">
                <a:solidFill>
                  <a:schemeClr val="bg1"/>
                </a:solidFill>
                <a:latin typeface="Montserrat" pitchFamily="2" charset="0"/>
              </a:rPr>
              <a:t>Manual de Instalação</a:t>
            </a:r>
          </a:p>
        </p:txBody>
      </p:sp>
      <p:sp>
        <p:nvSpPr>
          <p:cNvPr id="14" name="CaixaDeTexto 13">
            <a:extLst>
              <a:ext uri="{FF2B5EF4-FFF2-40B4-BE49-F238E27FC236}">
                <a16:creationId xmlns:a16="http://schemas.microsoft.com/office/drawing/2014/main" id="{AFDE3355-11E1-D3B6-8195-77A39C4009B7}"/>
              </a:ext>
            </a:extLst>
          </p:cNvPr>
          <p:cNvSpPr txBox="1"/>
          <p:nvPr/>
        </p:nvSpPr>
        <p:spPr>
          <a:xfrm>
            <a:off x="932347" y="1847962"/>
            <a:ext cx="4569293" cy="276999"/>
          </a:xfrm>
          <a:prstGeom prst="rect">
            <a:avLst/>
          </a:prstGeom>
          <a:noFill/>
        </p:spPr>
        <p:txBody>
          <a:bodyPr wrap="square" rtlCol="0">
            <a:spAutoFit/>
          </a:bodyPr>
          <a:lstStyle/>
          <a:p>
            <a:r>
              <a:rPr lang="pt-BR" sz="1200" b="1" spc="-1" dirty="0">
                <a:solidFill>
                  <a:srgbClr val="27BFCC"/>
                </a:solidFill>
                <a:latin typeface="Montserrat" panose="02000505000000020004" pitchFamily="2" charset="0"/>
              </a:rPr>
              <a:t>Envio dos arquivos de instalação para a Hospedagem</a:t>
            </a:r>
          </a:p>
        </p:txBody>
      </p:sp>
      <p:sp>
        <p:nvSpPr>
          <p:cNvPr id="22" name="CaixaDeTexto 21">
            <a:extLst>
              <a:ext uri="{FF2B5EF4-FFF2-40B4-BE49-F238E27FC236}">
                <a16:creationId xmlns:a16="http://schemas.microsoft.com/office/drawing/2014/main" id="{AFBA901F-0670-412A-BAD4-CD15C28FCE04}"/>
              </a:ext>
            </a:extLst>
          </p:cNvPr>
          <p:cNvSpPr txBox="1"/>
          <p:nvPr/>
        </p:nvSpPr>
        <p:spPr>
          <a:xfrm>
            <a:off x="932346" y="2244709"/>
            <a:ext cx="4914563" cy="1200329"/>
          </a:xfrm>
          <a:prstGeom prst="rect">
            <a:avLst/>
          </a:prstGeom>
          <a:noFill/>
        </p:spPr>
        <p:txBody>
          <a:bodyPr wrap="square" rtlCol="0">
            <a:spAutoFit/>
          </a:bodyPr>
          <a:lstStyle/>
          <a:p>
            <a:r>
              <a:rPr lang="pt-BR" sz="1200" dirty="0">
                <a:solidFill>
                  <a:schemeClr val="bg1"/>
                </a:solidFill>
                <a:latin typeface="Montserrat" pitchFamily="2" charset="0"/>
              </a:rPr>
              <a:t>Primeiro será necessário enviar os arquivos nome_archive.zip e </a:t>
            </a:r>
            <a:r>
              <a:rPr lang="pt-BR" sz="1200" dirty="0" err="1">
                <a:solidFill>
                  <a:schemeClr val="bg1"/>
                </a:solidFill>
                <a:latin typeface="Montserrat" pitchFamily="2" charset="0"/>
              </a:rPr>
              <a:t>installer.php</a:t>
            </a:r>
            <a:r>
              <a:rPr lang="pt-BR" sz="1200" dirty="0">
                <a:solidFill>
                  <a:schemeClr val="bg1"/>
                </a:solidFill>
                <a:latin typeface="Montserrat" pitchFamily="2" charset="0"/>
              </a:rPr>
              <a:t> recebidos no pacote para uma hospedagem compatível com </a:t>
            </a:r>
            <a:r>
              <a:rPr lang="pt-BR" sz="1200" dirty="0" err="1">
                <a:solidFill>
                  <a:schemeClr val="bg1"/>
                </a:solidFill>
                <a:latin typeface="Montserrat" pitchFamily="2" charset="0"/>
              </a:rPr>
              <a:t>Wordpress</a:t>
            </a:r>
            <a:r>
              <a:rPr lang="pt-BR" sz="1200" dirty="0">
                <a:solidFill>
                  <a:schemeClr val="bg1"/>
                </a:solidFill>
                <a:latin typeface="Montserrat" pitchFamily="2" charset="0"/>
              </a:rPr>
              <a:t>.</a:t>
            </a:r>
          </a:p>
          <a:p>
            <a:endParaRPr lang="pt-BR" sz="1200" dirty="0">
              <a:solidFill>
                <a:schemeClr val="bg1"/>
              </a:solidFill>
              <a:latin typeface="Montserrat" pitchFamily="2" charset="0"/>
            </a:endParaRPr>
          </a:p>
          <a:p>
            <a:r>
              <a:rPr lang="pt-BR" sz="1200" dirty="0">
                <a:solidFill>
                  <a:schemeClr val="bg1"/>
                </a:solidFill>
                <a:latin typeface="Montserrat" pitchFamily="2" charset="0"/>
              </a:rPr>
              <a:t>Você pode fazer isso através de um cliente FTP ou pelo painel de controle da hospedagem.</a:t>
            </a:r>
          </a:p>
        </p:txBody>
      </p:sp>
      <p:sp>
        <p:nvSpPr>
          <p:cNvPr id="13" name="CaixaDeTexto 12">
            <a:extLst>
              <a:ext uri="{FF2B5EF4-FFF2-40B4-BE49-F238E27FC236}">
                <a16:creationId xmlns:a16="http://schemas.microsoft.com/office/drawing/2014/main" id="{8612D370-0918-45A9-8EA1-7E779EE1D2BF}"/>
              </a:ext>
            </a:extLst>
          </p:cNvPr>
          <p:cNvSpPr txBox="1"/>
          <p:nvPr/>
        </p:nvSpPr>
        <p:spPr>
          <a:xfrm>
            <a:off x="932346" y="3617760"/>
            <a:ext cx="3976203" cy="276999"/>
          </a:xfrm>
          <a:prstGeom prst="rect">
            <a:avLst/>
          </a:prstGeom>
          <a:noFill/>
        </p:spPr>
        <p:txBody>
          <a:bodyPr wrap="square" rtlCol="0">
            <a:spAutoFit/>
          </a:bodyPr>
          <a:lstStyle/>
          <a:p>
            <a:r>
              <a:rPr lang="pt-BR" sz="1200" b="1" spc="-1" dirty="0">
                <a:solidFill>
                  <a:srgbClr val="27BFCC"/>
                </a:solidFill>
                <a:latin typeface="Montserrat" panose="02000505000000020004" pitchFamily="2" charset="0"/>
              </a:rPr>
              <a:t>Crie o banco de dados</a:t>
            </a:r>
          </a:p>
        </p:txBody>
      </p:sp>
      <p:sp>
        <p:nvSpPr>
          <p:cNvPr id="16" name="CaixaDeTexto 15">
            <a:extLst>
              <a:ext uri="{FF2B5EF4-FFF2-40B4-BE49-F238E27FC236}">
                <a16:creationId xmlns:a16="http://schemas.microsoft.com/office/drawing/2014/main" id="{B4D2FC85-6213-4AE6-B8AD-55DAF87E11CC}"/>
              </a:ext>
            </a:extLst>
          </p:cNvPr>
          <p:cNvSpPr txBox="1"/>
          <p:nvPr/>
        </p:nvSpPr>
        <p:spPr>
          <a:xfrm>
            <a:off x="971718" y="3971430"/>
            <a:ext cx="4914563" cy="4154984"/>
          </a:xfrm>
          <a:prstGeom prst="rect">
            <a:avLst/>
          </a:prstGeom>
          <a:noFill/>
        </p:spPr>
        <p:txBody>
          <a:bodyPr wrap="square" rtlCol="0">
            <a:spAutoFit/>
          </a:bodyPr>
          <a:lstStyle/>
          <a:p>
            <a:r>
              <a:rPr lang="pt-BR" sz="1200" dirty="0">
                <a:solidFill>
                  <a:schemeClr val="bg1"/>
                </a:solidFill>
                <a:latin typeface="Montserrat" pitchFamily="2" charset="0"/>
              </a:rPr>
              <a:t>1- Acesse o painel de controle do seu servidor de hospedagem e procure a seção de gerenciamento de bancos de dados. Dependendo do servidor de hospedagem que você está utilizando, a seção pode ter um nome diferente.</a:t>
            </a:r>
          </a:p>
          <a:p>
            <a:endParaRPr lang="pt-BR" sz="1200" dirty="0">
              <a:solidFill>
                <a:schemeClr val="bg1"/>
              </a:solidFill>
              <a:latin typeface="Montserrat" pitchFamily="2" charset="0"/>
            </a:endParaRPr>
          </a:p>
          <a:p>
            <a:r>
              <a:rPr lang="pt-BR" sz="1200" dirty="0">
                <a:solidFill>
                  <a:schemeClr val="bg1"/>
                </a:solidFill>
                <a:latin typeface="Montserrat" pitchFamily="2" charset="0"/>
              </a:rPr>
              <a:t>2- Clique em "Criar novo banco de dados" ou em um botão semelhante, dependendo do painel de controle do servidor.</a:t>
            </a:r>
          </a:p>
          <a:p>
            <a:endParaRPr lang="pt-BR" sz="1200" dirty="0">
              <a:solidFill>
                <a:schemeClr val="bg1"/>
              </a:solidFill>
              <a:latin typeface="Montserrat" pitchFamily="2" charset="0"/>
            </a:endParaRPr>
          </a:p>
          <a:p>
            <a:r>
              <a:rPr lang="pt-BR" sz="1200" dirty="0">
                <a:solidFill>
                  <a:schemeClr val="bg1"/>
                </a:solidFill>
                <a:latin typeface="Montserrat" pitchFamily="2" charset="0"/>
              </a:rPr>
              <a:t>3- Insira um nome para o banco de dados e crie um usuário e senha para acessar o banco de dados.</a:t>
            </a:r>
          </a:p>
          <a:p>
            <a:endParaRPr lang="pt-BR" sz="1200" dirty="0">
              <a:solidFill>
                <a:schemeClr val="bg1"/>
              </a:solidFill>
              <a:latin typeface="Montserrat" pitchFamily="2" charset="0"/>
            </a:endParaRPr>
          </a:p>
          <a:p>
            <a:r>
              <a:rPr lang="pt-BR" sz="1200" dirty="0">
                <a:solidFill>
                  <a:schemeClr val="bg1"/>
                </a:solidFill>
                <a:latin typeface="Montserrat" pitchFamily="2" charset="0"/>
              </a:rPr>
              <a:t>4- Atribua todos os privilégios necessários ao usuário para acessar e gerenciar o banco de dados.</a:t>
            </a:r>
          </a:p>
          <a:p>
            <a:endParaRPr lang="pt-BR" sz="1200" dirty="0">
              <a:solidFill>
                <a:schemeClr val="bg1"/>
              </a:solidFill>
              <a:latin typeface="Montserrat" pitchFamily="2" charset="0"/>
            </a:endParaRPr>
          </a:p>
          <a:p>
            <a:r>
              <a:rPr lang="pt-BR" sz="1200" dirty="0">
                <a:solidFill>
                  <a:schemeClr val="bg1"/>
                </a:solidFill>
                <a:latin typeface="Montserrat" pitchFamily="2" charset="0"/>
              </a:rPr>
              <a:t>5- Anote todas as informações, como nome do banco de dados, nome do usuário e senha, pois você precisará delas durante o processo de instalação do site ou loja </a:t>
            </a:r>
            <a:r>
              <a:rPr lang="pt-BR" sz="1200" dirty="0" err="1">
                <a:solidFill>
                  <a:schemeClr val="bg1"/>
                </a:solidFill>
                <a:latin typeface="Montserrat" pitchFamily="2" charset="0"/>
              </a:rPr>
              <a:t>Wordpress</a:t>
            </a:r>
            <a:r>
              <a:rPr lang="pt-BR" sz="1200" dirty="0">
                <a:solidFill>
                  <a:schemeClr val="bg1"/>
                </a:solidFill>
                <a:latin typeface="Montserrat" pitchFamily="2" charset="0"/>
              </a:rPr>
              <a:t>.</a:t>
            </a:r>
          </a:p>
          <a:p>
            <a:endParaRPr lang="pt-BR" sz="1200" dirty="0">
              <a:solidFill>
                <a:schemeClr val="bg1"/>
              </a:solidFill>
              <a:latin typeface="Montserrat" pitchFamily="2" charset="0"/>
            </a:endParaRPr>
          </a:p>
          <a:p>
            <a:r>
              <a:rPr lang="pt-BR" sz="1200" dirty="0">
                <a:solidFill>
                  <a:schemeClr val="bg1"/>
                </a:solidFill>
                <a:latin typeface="Montserrat" pitchFamily="2" charset="0"/>
              </a:rPr>
              <a:t>Caso não tenha acesso ao gerenciamento de banco de dados ou seja necessário alguma informação de acordo com as características do painel de controle, solicite suporte ao seu provedor de hospedagem.</a:t>
            </a:r>
          </a:p>
        </p:txBody>
      </p:sp>
      <p:sp>
        <p:nvSpPr>
          <p:cNvPr id="15" name="CaixaDeTexto 14">
            <a:extLst>
              <a:ext uri="{FF2B5EF4-FFF2-40B4-BE49-F238E27FC236}">
                <a16:creationId xmlns:a16="http://schemas.microsoft.com/office/drawing/2014/main" id="{6DAC07B6-C08C-4C4E-BEE5-9EECFE76F819}"/>
              </a:ext>
            </a:extLst>
          </p:cNvPr>
          <p:cNvSpPr txBox="1"/>
          <p:nvPr/>
        </p:nvSpPr>
        <p:spPr>
          <a:xfrm>
            <a:off x="1576006" y="1144430"/>
            <a:ext cx="4339829" cy="338554"/>
          </a:xfrm>
          <a:prstGeom prst="rect">
            <a:avLst/>
          </a:prstGeom>
          <a:noFill/>
        </p:spPr>
        <p:txBody>
          <a:bodyPr wrap="square" rtlCol="0">
            <a:spAutoFit/>
          </a:bodyPr>
          <a:lstStyle/>
          <a:p>
            <a:r>
              <a:rPr lang="pt-BR" sz="1600" dirty="0">
                <a:solidFill>
                  <a:schemeClr val="bg1"/>
                </a:solidFill>
                <a:latin typeface="Montserrat Black" pitchFamily="2" charset="0"/>
              </a:rPr>
              <a:t>WEBSITE WORDPRESS</a:t>
            </a:r>
          </a:p>
        </p:txBody>
      </p:sp>
    </p:spTree>
    <p:extLst>
      <p:ext uri="{BB962C8B-B14F-4D97-AF65-F5344CB8AC3E}">
        <p14:creationId xmlns:p14="http://schemas.microsoft.com/office/powerpoint/2010/main" val="2276759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7BFCC"/>
        </a:soli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D594EBF5-644D-5E39-8CD9-291E062731FD}"/>
              </a:ext>
            </a:extLst>
          </p:cNvPr>
          <p:cNvSpPr/>
          <p:nvPr/>
        </p:nvSpPr>
        <p:spPr>
          <a:xfrm>
            <a:off x="688686" y="0"/>
            <a:ext cx="6224155" cy="9906000"/>
          </a:xfrm>
          <a:prstGeom prst="rect">
            <a:avLst/>
          </a:prstGeom>
          <a:solidFill>
            <a:srgbClr val="0F0F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dirty="0"/>
          </a:p>
        </p:txBody>
      </p:sp>
      <p:sp>
        <p:nvSpPr>
          <p:cNvPr id="8" name="Retângulo 7">
            <a:extLst>
              <a:ext uri="{FF2B5EF4-FFF2-40B4-BE49-F238E27FC236}">
                <a16:creationId xmlns:a16="http://schemas.microsoft.com/office/drawing/2014/main" id="{9FF17D17-DFF6-71BD-6884-63F9B1681EBC}"/>
              </a:ext>
            </a:extLst>
          </p:cNvPr>
          <p:cNvSpPr/>
          <p:nvPr/>
        </p:nvSpPr>
        <p:spPr>
          <a:xfrm>
            <a:off x="1592175" y="1214518"/>
            <a:ext cx="25717" cy="307380"/>
          </a:xfrm>
          <a:prstGeom prst="rect">
            <a:avLst/>
          </a:prstGeom>
          <a:solidFill>
            <a:srgbClr val="FF33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a:p>
        </p:txBody>
      </p:sp>
      <p:sp>
        <p:nvSpPr>
          <p:cNvPr id="10" name="CaixaDeTexto 9">
            <a:extLst>
              <a:ext uri="{FF2B5EF4-FFF2-40B4-BE49-F238E27FC236}">
                <a16:creationId xmlns:a16="http://schemas.microsoft.com/office/drawing/2014/main" id="{16FB6CC8-A1E2-DB49-987F-B5F0EE380B5B}"/>
              </a:ext>
            </a:extLst>
          </p:cNvPr>
          <p:cNvSpPr txBox="1"/>
          <p:nvPr/>
        </p:nvSpPr>
        <p:spPr>
          <a:xfrm>
            <a:off x="999312" y="1142610"/>
            <a:ext cx="598241" cy="455959"/>
          </a:xfrm>
          <a:prstGeom prst="rect">
            <a:avLst/>
          </a:prstGeom>
          <a:noFill/>
        </p:spPr>
        <p:txBody>
          <a:bodyPr wrap="square" rtlCol="0">
            <a:spAutoFit/>
          </a:bodyPr>
          <a:lstStyle/>
          <a:p>
            <a:r>
              <a:rPr lang="pt-BR" sz="2363" dirty="0">
                <a:solidFill>
                  <a:srgbClr val="27BFCC"/>
                </a:solidFill>
                <a:latin typeface="Montserrat Black" pitchFamily="2" charset="0"/>
              </a:rPr>
              <a:t>03</a:t>
            </a:r>
          </a:p>
        </p:txBody>
      </p:sp>
      <p:sp>
        <p:nvSpPr>
          <p:cNvPr id="11" name="CaixaDeTexto 10">
            <a:extLst>
              <a:ext uri="{FF2B5EF4-FFF2-40B4-BE49-F238E27FC236}">
                <a16:creationId xmlns:a16="http://schemas.microsoft.com/office/drawing/2014/main" id="{92DB9BB3-738D-401A-8C0B-7BC18000582E}"/>
              </a:ext>
            </a:extLst>
          </p:cNvPr>
          <p:cNvSpPr txBox="1"/>
          <p:nvPr/>
        </p:nvSpPr>
        <p:spPr>
          <a:xfrm>
            <a:off x="1593210" y="1337548"/>
            <a:ext cx="4914563" cy="222240"/>
          </a:xfrm>
          <a:prstGeom prst="rect">
            <a:avLst/>
          </a:prstGeom>
          <a:noFill/>
        </p:spPr>
        <p:txBody>
          <a:bodyPr wrap="square" rtlCol="0">
            <a:spAutoFit/>
          </a:bodyPr>
          <a:lstStyle/>
          <a:p>
            <a:r>
              <a:rPr lang="pt-BR" sz="844" dirty="0">
                <a:solidFill>
                  <a:schemeClr val="bg1"/>
                </a:solidFill>
                <a:latin typeface="Montserrat" pitchFamily="2" charset="0"/>
              </a:rPr>
              <a:t>Manual de Instalação</a:t>
            </a:r>
          </a:p>
        </p:txBody>
      </p:sp>
      <p:sp>
        <p:nvSpPr>
          <p:cNvPr id="14" name="CaixaDeTexto 13">
            <a:extLst>
              <a:ext uri="{FF2B5EF4-FFF2-40B4-BE49-F238E27FC236}">
                <a16:creationId xmlns:a16="http://schemas.microsoft.com/office/drawing/2014/main" id="{AFDE3355-11E1-D3B6-8195-77A39C4009B7}"/>
              </a:ext>
            </a:extLst>
          </p:cNvPr>
          <p:cNvSpPr txBox="1"/>
          <p:nvPr/>
        </p:nvSpPr>
        <p:spPr>
          <a:xfrm>
            <a:off x="932347" y="1847962"/>
            <a:ext cx="3976203" cy="276999"/>
          </a:xfrm>
          <a:prstGeom prst="rect">
            <a:avLst/>
          </a:prstGeom>
          <a:noFill/>
        </p:spPr>
        <p:txBody>
          <a:bodyPr wrap="square" rtlCol="0">
            <a:spAutoFit/>
          </a:bodyPr>
          <a:lstStyle/>
          <a:p>
            <a:r>
              <a:rPr lang="pt-BR" sz="1200" b="1" spc="-1" dirty="0">
                <a:solidFill>
                  <a:srgbClr val="27BFCC"/>
                </a:solidFill>
                <a:latin typeface="Montserrat" panose="02000505000000020004" pitchFamily="2" charset="0"/>
              </a:rPr>
              <a:t>Iniciando a instalação</a:t>
            </a:r>
          </a:p>
        </p:txBody>
      </p:sp>
      <p:sp>
        <p:nvSpPr>
          <p:cNvPr id="22" name="CaixaDeTexto 21">
            <a:extLst>
              <a:ext uri="{FF2B5EF4-FFF2-40B4-BE49-F238E27FC236}">
                <a16:creationId xmlns:a16="http://schemas.microsoft.com/office/drawing/2014/main" id="{AFBA901F-0670-412A-BAD4-CD15C28FCE04}"/>
              </a:ext>
            </a:extLst>
          </p:cNvPr>
          <p:cNvSpPr txBox="1"/>
          <p:nvPr/>
        </p:nvSpPr>
        <p:spPr>
          <a:xfrm>
            <a:off x="932347" y="2155466"/>
            <a:ext cx="4914563" cy="1938992"/>
          </a:xfrm>
          <a:prstGeom prst="rect">
            <a:avLst/>
          </a:prstGeom>
          <a:noFill/>
        </p:spPr>
        <p:txBody>
          <a:bodyPr wrap="square" rtlCol="0">
            <a:spAutoFit/>
          </a:bodyPr>
          <a:lstStyle/>
          <a:p>
            <a:r>
              <a:rPr lang="pt-BR" sz="1200" dirty="0">
                <a:solidFill>
                  <a:schemeClr val="bg1"/>
                </a:solidFill>
                <a:latin typeface="Montserrat" panose="02000505000000020004" pitchFamily="2" charset="0"/>
              </a:rPr>
              <a:t>Para iniciar a instalação será necessário acessar o arquivo </a:t>
            </a:r>
            <a:r>
              <a:rPr lang="pt-BR" sz="1200" dirty="0" err="1">
                <a:solidFill>
                  <a:schemeClr val="bg1"/>
                </a:solidFill>
                <a:latin typeface="Montserrat" panose="02000505000000020004" pitchFamily="2" charset="0"/>
              </a:rPr>
              <a:t>php</a:t>
            </a:r>
            <a:r>
              <a:rPr lang="pt-BR" sz="1200" dirty="0">
                <a:solidFill>
                  <a:schemeClr val="bg1"/>
                </a:solidFill>
                <a:latin typeface="Montserrat" pitchFamily="2" charset="0"/>
              </a:rPr>
              <a:t> enviado para a hospedagem. Isso será feito através do seu navegador, informando o domínio do site seguido do arquivo.</a:t>
            </a:r>
          </a:p>
          <a:p>
            <a:endParaRPr lang="pt-BR" sz="1200" dirty="0">
              <a:solidFill>
                <a:schemeClr val="bg1"/>
              </a:solidFill>
              <a:latin typeface="Montserrat" pitchFamily="2" charset="0"/>
            </a:endParaRPr>
          </a:p>
          <a:p>
            <a:r>
              <a:rPr lang="pt-BR" sz="1200" dirty="0">
                <a:solidFill>
                  <a:schemeClr val="bg1"/>
                </a:solidFill>
                <a:latin typeface="Montserrat" pitchFamily="2" charset="0"/>
              </a:rPr>
              <a:t>Exemplo </a:t>
            </a:r>
            <a:r>
              <a:rPr lang="pt-BR" sz="1200" b="1" u="sng" dirty="0">
                <a:solidFill>
                  <a:srgbClr val="0070C0"/>
                </a:solidFill>
                <a:latin typeface="Montserrat" panose="02000505000000020004" pitchFamily="2" charset="0"/>
              </a:rPr>
              <a:t>www.seusite.com.br/</a:t>
            </a:r>
            <a:r>
              <a:rPr lang="pt-BR" sz="1200" b="1" u="sng" dirty="0" err="1">
                <a:solidFill>
                  <a:srgbClr val="0070C0"/>
                </a:solidFill>
                <a:latin typeface="Montserrat" panose="02000505000000020004" pitchFamily="2" charset="0"/>
              </a:rPr>
              <a:t>installer.php</a:t>
            </a:r>
            <a:r>
              <a:rPr lang="pt-BR" sz="1200" b="1" u="sng" dirty="0">
                <a:solidFill>
                  <a:srgbClr val="0070C0"/>
                </a:solidFill>
                <a:latin typeface="Montserrat" panose="02000505000000020004" pitchFamily="2" charset="0"/>
              </a:rPr>
              <a:t>.</a:t>
            </a:r>
          </a:p>
          <a:p>
            <a:endParaRPr lang="pt-BR" sz="1200" dirty="0">
              <a:solidFill>
                <a:schemeClr val="bg1"/>
              </a:solidFill>
              <a:latin typeface="Montserrat" pitchFamily="2" charset="0"/>
            </a:endParaRPr>
          </a:p>
          <a:p>
            <a:r>
              <a:rPr lang="pt-BR" sz="1200" dirty="0">
                <a:solidFill>
                  <a:schemeClr val="bg1"/>
                </a:solidFill>
                <a:latin typeface="Montserrat" pitchFamily="2" charset="0"/>
              </a:rPr>
              <a:t>Isso iniciará o assistente de instalação. Siga as instruções na tela para concluir a instalação do seu</a:t>
            </a:r>
          </a:p>
          <a:p>
            <a:r>
              <a:rPr lang="pt-BR" sz="1200" dirty="0">
                <a:solidFill>
                  <a:schemeClr val="bg1"/>
                </a:solidFill>
                <a:latin typeface="Montserrat" pitchFamily="2" charset="0"/>
              </a:rPr>
              <a:t>novo site </a:t>
            </a:r>
            <a:r>
              <a:rPr lang="pt-BR" sz="1200" dirty="0" err="1">
                <a:solidFill>
                  <a:schemeClr val="bg1"/>
                </a:solidFill>
                <a:latin typeface="Montserrat" panose="02000505000000020004" pitchFamily="2" charset="0"/>
              </a:rPr>
              <a:t>WordPress</a:t>
            </a:r>
            <a:r>
              <a:rPr lang="pt-BR" sz="1200" dirty="0">
                <a:solidFill>
                  <a:schemeClr val="bg1"/>
                </a:solidFill>
                <a:latin typeface="Montserrat" panose="02000505000000020004" pitchFamily="2" charset="0"/>
              </a:rPr>
              <a:t>.</a:t>
            </a:r>
          </a:p>
        </p:txBody>
      </p:sp>
      <p:sp>
        <p:nvSpPr>
          <p:cNvPr id="16" name="CaixaDeTexto 15">
            <a:extLst>
              <a:ext uri="{FF2B5EF4-FFF2-40B4-BE49-F238E27FC236}">
                <a16:creationId xmlns:a16="http://schemas.microsoft.com/office/drawing/2014/main" id="{B4D2FC85-6213-4AE6-B8AD-55DAF87E11CC}"/>
              </a:ext>
            </a:extLst>
          </p:cNvPr>
          <p:cNvSpPr txBox="1"/>
          <p:nvPr/>
        </p:nvSpPr>
        <p:spPr>
          <a:xfrm>
            <a:off x="1001272" y="8403648"/>
            <a:ext cx="4914563" cy="1384995"/>
          </a:xfrm>
          <a:prstGeom prst="rect">
            <a:avLst/>
          </a:prstGeom>
          <a:noFill/>
        </p:spPr>
        <p:txBody>
          <a:bodyPr wrap="square" rtlCol="0">
            <a:spAutoFit/>
          </a:bodyPr>
          <a:lstStyle/>
          <a:p>
            <a:r>
              <a:rPr lang="pt-BR" sz="1200" dirty="0">
                <a:solidFill>
                  <a:schemeClr val="bg1"/>
                </a:solidFill>
                <a:latin typeface="Montserrat" pitchFamily="2" charset="0"/>
              </a:rPr>
              <a:t>Na imagem acima temos a tela inicial do nosso instalador. Nela precisamos informar nos campos Host, </a:t>
            </a:r>
            <a:r>
              <a:rPr lang="pt-BR" sz="1200" dirty="0" err="1">
                <a:solidFill>
                  <a:schemeClr val="bg1"/>
                </a:solidFill>
                <a:latin typeface="Montserrat" pitchFamily="2" charset="0"/>
              </a:rPr>
              <a:t>Database</a:t>
            </a:r>
            <a:r>
              <a:rPr lang="pt-BR" sz="1200" dirty="0">
                <a:solidFill>
                  <a:schemeClr val="bg1"/>
                </a:solidFill>
                <a:latin typeface="Montserrat" pitchFamily="2" charset="0"/>
              </a:rPr>
              <a:t>, </a:t>
            </a:r>
            <a:r>
              <a:rPr lang="pt-BR" sz="1200" dirty="0" err="1">
                <a:solidFill>
                  <a:schemeClr val="bg1"/>
                </a:solidFill>
                <a:latin typeface="Montserrat" pitchFamily="2" charset="0"/>
              </a:rPr>
              <a:t>User</a:t>
            </a:r>
            <a:r>
              <a:rPr lang="pt-BR" sz="1200" dirty="0">
                <a:solidFill>
                  <a:schemeClr val="bg1"/>
                </a:solidFill>
                <a:latin typeface="Montserrat" pitchFamily="2" charset="0"/>
              </a:rPr>
              <a:t> e </a:t>
            </a:r>
            <a:r>
              <a:rPr lang="pt-BR" sz="1200" dirty="0" err="1">
                <a:solidFill>
                  <a:schemeClr val="bg1"/>
                </a:solidFill>
                <a:latin typeface="Montserrat" pitchFamily="2" charset="0"/>
              </a:rPr>
              <a:t>Password</a:t>
            </a:r>
            <a:r>
              <a:rPr lang="pt-BR" sz="1200" dirty="0">
                <a:solidFill>
                  <a:schemeClr val="bg1"/>
                </a:solidFill>
                <a:latin typeface="Montserrat" pitchFamily="2" charset="0"/>
              </a:rPr>
              <a:t> as informações anotadas após realizar o processo de criação do banco de dados. Feito isso clicamos no botão “</a:t>
            </a:r>
            <a:r>
              <a:rPr lang="pt-BR" sz="1200" dirty="0" err="1">
                <a:solidFill>
                  <a:schemeClr val="bg1"/>
                </a:solidFill>
                <a:latin typeface="Montserrat" pitchFamily="2" charset="0"/>
              </a:rPr>
              <a:t>Validate</a:t>
            </a:r>
            <a:r>
              <a:rPr lang="pt-BR" sz="1200" dirty="0">
                <a:solidFill>
                  <a:schemeClr val="bg1"/>
                </a:solidFill>
                <a:latin typeface="Montserrat" pitchFamily="2" charset="0"/>
              </a:rPr>
              <a:t>” localizado na parte inferior da tela.</a:t>
            </a:r>
          </a:p>
          <a:p>
            <a:endParaRPr lang="pt-BR" sz="1200" dirty="0">
              <a:solidFill>
                <a:schemeClr val="bg1"/>
              </a:solidFill>
              <a:latin typeface="Montserrat" pitchFamily="2" charset="0"/>
            </a:endParaRPr>
          </a:p>
          <a:p>
            <a:r>
              <a:rPr lang="pt-BR" sz="1200" dirty="0">
                <a:solidFill>
                  <a:schemeClr val="bg1"/>
                </a:solidFill>
                <a:latin typeface="Montserrat" pitchFamily="2" charset="0"/>
              </a:rPr>
              <a:t>Em seguida a tela abaixo será exibida.</a:t>
            </a:r>
          </a:p>
        </p:txBody>
      </p:sp>
      <p:pic>
        <p:nvPicPr>
          <p:cNvPr id="12" name="Imagem 11">
            <a:extLst>
              <a:ext uri="{FF2B5EF4-FFF2-40B4-BE49-F238E27FC236}">
                <a16:creationId xmlns:a16="http://schemas.microsoft.com/office/drawing/2014/main" id="{DE7D41E1-8A96-41E7-A181-279697408B0C}"/>
              </a:ext>
            </a:extLst>
          </p:cNvPr>
          <p:cNvPicPr/>
          <p:nvPr/>
        </p:nvPicPr>
        <p:blipFill>
          <a:blip r:embed="rId2"/>
          <a:stretch/>
        </p:blipFill>
        <p:spPr>
          <a:xfrm>
            <a:off x="999312" y="4176533"/>
            <a:ext cx="3277574" cy="4145040"/>
          </a:xfrm>
          <a:prstGeom prst="rect">
            <a:avLst/>
          </a:prstGeom>
          <a:ln w="0">
            <a:noFill/>
          </a:ln>
        </p:spPr>
      </p:pic>
      <p:sp>
        <p:nvSpPr>
          <p:cNvPr id="15" name="CaixaDeTexto 14">
            <a:extLst>
              <a:ext uri="{FF2B5EF4-FFF2-40B4-BE49-F238E27FC236}">
                <a16:creationId xmlns:a16="http://schemas.microsoft.com/office/drawing/2014/main" id="{C3476CCD-DD7E-4555-A767-BB208ADDA64B}"/>
              </a:ext>
            </a:extLst>
          </p:cNvPr>
          <p:cNvSpPr txBox="1"/>
          <p:nvPr/>
        </p:nvSpPr>
        <p:spPr>
          <a:xfrm>
            <a:off x="1576006" y="1144430"/>
            <a:ext cx="4339829" cy="338554"/>
          </a:xfrm>
          <a:prstGeom prst="rect">
            <a:avLst/>
          </a:prstGeom>
          <a:noFill/>
        </p:spPr>
        <p:txBody>
          <a:bodyPr wrap="square" rtlCol="0">
            <a:spAutoFit/>
          </a:bodyPr>
          <a:lstStyle/>
          <a:p>
            <a:r>
              <a:rPr lang="pt-BR" sz="1600" dirty="0">
                <a:solidFill>
                  <a:schemeClr val="bg1"/>
                </a:solidFill>
                <a:latin typeface="Montserrat Black" pitchFamily="2" charset="0"/>
              </a:rPr>
              <a:t>WEBSITE WORDPRESS</a:t>
            </a:r>
          </a:p>
        </p:txBody>
      </p:sp>
    </p:spTree>
    <p:extLst>
      <p:ext uri="{BB962C8B-B14F-4D97-AF65-F5344CB8AC3E}">
        <p14:creationId xmlns:p14="http://schemas.microsoft.com/office/powerpoint/2010/main" val="1042352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7BFCC"/>
        </a:soli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D594EBF5-644D-5E39-8CD9-291E062731FD}"/>
              </a:ext>
            </a:extLst>
          </p:cNvPr>
          <p:cNvSpPr/>
          <p:nvPr/>
        </p:nvSpPr>
        <p:spPr>
          <a:xfrm>
            <a:off x="688686" y="0"/>
            <a:ext cx="6224155" cy="9906000"/>
          </a:xfrm>
          <a:prstGeom prst="rect">
            <a:avLst/>
          </a:prstGeom>
          <a:solidFill>
            <a:srgbClr val="0F0F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dirty="0"/>
          </a:p>
        </p:txBody>
      </p:sp>
      <p:sp>
        <p:nvSpPr>
          <p:cNvPr id="8" name="Retângulo 7">
            <a:extLst>
              <a:ext uri="{FF2B5EF4-FFF2-40B4-BE49-F238E27FC236}">
                <a16:creationId xmlns:a16="http://schemas.microsoft.com/office/drawing/2014/main" id="{9FF17D17-DFF6-71BD-6884-63F9B1681EBC}"/>
              </a:ext>
            </a:extLst>
          </p:cNvPr>
          <p:cNvSpPr/>
          <p:nvPr/>
        </p:nvSpPr>
        <p:spPr>
          <a:xfrm>
            <a:off x="1592175" y="1214518"/>
            <a:ext cx="25717" cy="307380"/>
          </a:xfrm>
          <a:prstGeom prst="rect">
            <a:avLst/>
          </a:prstGeom>
          <a:solidFill>
            <a:srgbClr val="FF33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a:p>
        </p:txBody>
      </p:sp>
      <p:sp>
        <p:nvSpPr>
          <p:cNvPr id="10" name="CaixaDeTexto 9">
            <a:extLst>
              <a:ext uri="{FF2B5EF4-FFF2-40B4-BE49-F238E27FC236}">
                <a16:creationId xmlns:a16="http://schemas.microsoft.com/office/drawing/2014/main" id="{16FB6CC8-A1E2-DB49-987F-B5F0EE380B5B}"/>
              </a:ext>
            </a:extLst>
          </p:cNvPr>
          <p:cNvSpPr txBox="1"/>
          <p:nvPr/>
        </p:nvSpPr>
        <p:spPr>
          <a:xfrm>
            <a:off x="999312" y="1142610"/>
            <a:ext cx="677088" cy="455959"/>
          </a:xfrm>
          <a:prstGeom prst="rect">
            <a:avLst/>
          </a:prstGeom>
          <a:noFill/>
        </p:spPr>
        <p:txBody>
          <a:bodyPr wrap="square" rtlCol="0">
            <a:spAutoFit/>
          </a:bodyPr>
          <a:lstStyle/>
          <a:p>
            <a:r>
              <a:rPr lang="pt-BR" sz="2363" dirty="0">
                <a:solidFill>
                  <a:srgbClr val="27BFCC"/>
                </a:solidFill>
                <a:latin typeface="Montserrat Black" pitchFamily="2" charset="0"/>
              </a:rPr>
              <a:t>04</a:t>
            </a:r>
          </a:p>
        </p:txBody>
      </p:sp>
      <p:sp>
        <p:nvSpPr>
          <p:cNvPr id="11" name="CaixaDeTexto 10">
            <a:extLst>
              <a:ext uri="{FF2B5EF4-FFF2-40B4-BE49-F238E27FC236}">
                <a16:creationId xmlns:a16="http://schemas.microsoft.com/office/drawing/2014/main" id="{92DB9BB3-738D-401A-8C0B-7BC18000582E}"/>
              </a:ext>
            </a:extLst>
          </p:cNvPr>
          <p:cNvSpPr txBox="1"/>
          <p:nvPr/>
        </p:nvSpPr>
        <p:spPr>
          <a:xfrm>
            <a:off x="1577970" y="1337548"/>
            <a:ext cx="4914563" cy="222240"/>
          </a:xfrm>
          <a:prstGeom prst="rect">
            <a:avLst/>
          </a:prstGeom>
          <a:noFill/>
        </p:spPr>
        <p:txBody>
          <a:bodyPr wrap="square" rtlCol="0">
            <a:spAutoFit/>
          </a:bodyPr>
          <a:lstStyle/>
          <a:p>
            <a:r>
              <a:rPr lang="pt-BR" sz="844" dirty="0">
                <a:solidFill>
                  <a:schemeClr val="bg1"/>
                </a:solidFill>
                <a:latin typeface="Montserrat" pitchFamily="2" charset="0"/>
              </a:rPr>
              <a:t>Manual de Instalação</a:t>
            </a:r>
          </a:p>
        </p:txBody>
      </p:sp>
      <p:sp>
        <p:nvSpPr>
          <p:cNvPr id="16" name="CaixaDeTexto 15">
            <a:extLst>
              <a:ext uri="{FF2B5EF4-FFF2-40B4-BE49-F238E27FC236}">
                <a16:creationId xmlns:a16="http://schemas.microsoft.com/office/drawing/2014/main" id="{B4D2FC85-6213-4AE6-B8AD-55DAF87E11CC}"/>
              </a:ext>
            </a:extLst>
          </p:cNvPr>
          <p:cNvSpPr txBox="1"/>
          <p:nvPr/>
        </p:nvSpPr>
        <p:spPr>
          <a:xfrm>
            <a:off x="1001272" y="5933223"/>
            <a:ext cx="4914563" cy="1754326"/>
          </a:xfrm>
          <a:prstGeom prst="rect">
            <a:avLst/>
          </a:prstGeom>
          <a:noFill/>
        </p:spPr>
        <p:txBody>
          <a:bodyPr wrap="square" rtlCol="0">
            <a:spAutoFit/>
          </a:bodyPr>
          <a:lstStyle/>
          <a:p>
            <a:r>
              <a:rPr lang="pt-BR" sz="1200" dirty="0">
                <a:solidFill>
                  <a:schemeClr val="bg1"/>
                </a:solidFill>
                <a:latin typeface="Montserrat" pitchFamily="2" charset="0"/>
              </a:rPr>
              <a:t>A imagem acima indica que todos os requisitos para a instalação foram atendidos, isso é informado pela palavra “</a:t>
            </a:r>
            <a:r>
              <a:rPr lang="pt-BR" sz="1200" dirty="0" err="1">
                <a:solidFill>
                  <a:schemeClr val="bg1"/>
                </a:solidFill>
                <a:latin typeface="Montserrat" pitchFamily="2" charset="0"/>
              </a:rPr>
              <a:t>Pass</a:t>
            </a:r>
            <a:r>
              <a:rPr lang="pt-BR" sz="1200" dirty="0">
                <a:solidFill>
                  <a:schemeClr val="bg1"/>
                </a:solidFill>
                <a:latin typeface="Montserrat" pitchFamily="2" charset="0"/>
              </a:rPr>
              <a:t>” em cada item. Caso algum requisito não seja atendido o suporte do seu provedor de hospedagem deve ser notificado para realizar as devidas correções ou ajustes.</a:t>
            </a:r>
          </a:p>
          <a:p>
            <a:endParaRPr lang="pt-BR" sz="1200" dirty="0">
              <a:solidFill>
                <a:schemeClr val="bg1"/>
              </a:solidFill>
              <a:latin typeface="Montserrat" pitchFamily="2" charset="0"/>
            </a:endParaRPr>
          </a:p>
          <a:p>
            <a:r>
              <a:rPr lang="pt-BR" sz="1200" dirty="0">
                <a:solidFill>
                  <a:schemeClr val="bg1"/>
                </a:solidFill>
                <a:latin typeface="Montserrat" pitchFamily="2" charset="0"/>
              </a:rPr>
              <a:t>Após tudo estar devidamente aprovado, basta aceitar o item “I </a:t>
            </a:r>
            <a:r>
              <a:rPr lang="pt-BR" sz="1200" dirty="0" err="1">
                <a:solidFill>
                  <a:schemeClr val="bg1"/>
                </a:solidFill>
                <a:latin typeface="Montserrat" pitchFamily="2" charset="0"/>
              </a:rPr>
              <a:t>have</a:t>
            </a:r>
            <a:r>
              <a:rPr lang="pt-BR" sz="1200" dirty="0">
                <a:solidFill>
                  <a:schemeClr val="bg1"/>
                </a:solidFill>
                <a:latin typeface="Montserrat" pitchFamily="2" charset="0"/>
              </a:rPr>
              <a:t> </a:t>
            </a:r>
            <a:r>
              <a:rPr lang="pt-BR" sz="1200" dirty="0" err="1">
                <a:solidFill>
                  <a:schemeClr val="bg1"/>
                </a:solidFill>
                <a:latin typeface="Montserrat" pitchFamily="2" charset="0"/>
              </a:rPr>
              <a:t>read</a:t>
            </a:r>
            <a:r>
              <a:rPr lang="pt-BR" sz="1200" dirty="0">
                <a:solidFill>
                  <a:schemeClr val="bg1"/>
                </a:solidFill>
                <a:latin typeface="Montserrat" pitchFamily="2" charset="0"/>
              </a:rPr>
              <a:t> </a:t>
            </a:r>
            <a:r>
              <a:rPr lang="pt-BR" sz="1200" dirty="0" err="1">
                <a:solidFill>
                  <a:schemeClr val="bg1"/>
                </a:solidFill>
                <a:latin typeface="Montserrat" pitchFamily="2" charset="0"/>
              </a:rPr>
              <a:t>and</a:t>
            </a:r>
            <a:r>
              <a:rPr lang="pt-BR" sz="1200" dirty="0">
                <a:solidFill>
                  <a:schemeClr val="bg1"/>
                </a:solidFill>
                <a:latin typeface="Montserrat" pitchFamily="2" charset="0"/>
              </a:rPr>
              <a:t> </a:t>
            </a:r>
            <a:r>
              <a:rPr lang="pt-BR" sz="1200" dirty="0" err="1">
                <a:solidFill>
                  <a:schemeClr val="bg1"/>
                </a:solidFill>
                <a:latin typeface="Montserrat" pitchFamily="2" charset="0"/>
              </a:rPr>
              <a:t>accept</a:t>
            </a:r>
            <a:r>
              <a:rPr lang="pt-BR" sz="1200" dirty="0">
                <a:solidFill>
                  <a:schemeClr val="bg1"/>
                </a:solidFill>
                <a:latin typeface="Montserrat" pitchFamily="2" charset="0"/>
              </a:rPr>
              <a:t> </a:t>
            </a:r>
            <a:r>
              <a:rPr lang="pt-BR" sz="1200" dirty="0" err="1">
                <a:solidFill>
                  <a:schemeClr val="bg1"/>
                </a:solidFill>
                <a:latin typeface="Montserrat" pitchFamily="2" charset="0"/>
              </a:rPr>
              <a:t>all</a:t>
            </a:r>
            <a:r>
              <a:rPr lang="pt-BR" sz="1200" dirty="0">
                <a:solidFill>
                  <a:schemeClr val="bg1"/>
                </a:solidFill>
                <a:latin typeface="Montserrat" pitchFamily="2" charset="0"/>
              </a:rPr>
              <a:t> </a:t>
            </a:r>
            <a:r>
              <a:rPr lang="pt-BR" sz="1200" dirty="0" err="1">
                <a:solidFill>
                  <a:schemeClr val="bg1"/>
                </a:solidFill>
                <a:latin typeface="Montserrat" pitchFamily="2" charset="0"/>
              </a:rPr>
              <a:t>terms</a:t>
            </a:r>
            <a:r>
              <a:rPr lang="pt-BR" sz="1200" dirty="0">
                <a:solidFill>
                  <a:schemeClr val="bg1"/>
                </a:solidFill>
                <a:latin typeface="Montserrat" pitchFamily="2" charset="0"/>
              </a:rPr>
              <a:t> &amp; </a:t>
            </a:r>
            <a:r>
              <a:rPr lang="pt-BR" sz="1200" dirty="0" err="1">
                <a:solidFill>
                  <a:schemeClr val="bg1"/>
                </a:solidFill>
                <a:latin typeface="Montserrat" pitchFamily="2" charset="0"/>
              </a:rPr>
              <a:t>notices</a:t>
            </a:r>
            <a:r>
              <a:rPr lang="pt-BR" sz="1200" dirty="0">
                <a:solidFill>
                  <a:schemeClr val="bg1"/>
                </a:solidFill>
                <a:latin typeface="Montserrat" pitchFamily="2" charset="0"/>
              </a:rPr>
              <a:t>” e, em seguida clicar no botão “Next”.</a:t>
            </a:r>
          </a:p>
        </p:txBody>
      </p:sp>
      <p:pic>
        <p:nvPicPr>
          <p:cNvPr id="13" name="Imagem 12">
            <a:extLst>
              <a:ext uri="{FF2B5EF4-FFF2-40B4-BE49-F238E27FC236}">
                <a16:creationId xmlns:a16="http://schemas.microsoft.com/office/drawing/2014/main" id="{0C23BEE1-ACEC-46D0-9A2A-77CFE6AF3AA7}"/>
              </a:ext>
            </a:extLst>
          </p:cNvPr>
          <p:cNvPicPr/>
          <p:nvPr/>
        </p:nvPicPr>
        <p:blipFill>
          <a:blip r:embed="rId2"/>
          <a:stretch/>
        </p:blipFill>
        <p:spPr>
          <a:xfrm>
            <a:off x="999312" y="1846930"/>
            <a:ext cx="3614040" cy="3779280"/>
          </a:xfrm>
          <a:prstGeom prst="rect">
            <a:avLst/>
          </a:prstGeom>
          <a:ln w="0">
            <a:noFill/>
          </a:ln>
        </p:spPr>
      </p:pic>
      <p:sp>
        <p:nvSpPr>
          <p:cNvPr id="9" name="CaixaDeTexto 8">
            <a:extLst>
              <a:ext uri="{FF2B5EF4-FFF2-40B4-BE49-F238E27FC236}">
                <a16:creationId xmlns:a16="http://schemas.microsoft.com/office/drawing/2014/main" id="{505AF7BB-0257-4720-A8DC-4EC8DB0FAA8B}"/>
              </a:ext>
            </a:extLst>
          </p:cNvPr>
          <p:cNvSpPr txBox="1"/>
          <p:nvPr/>
        </p:nvSpPr>
        <p:spPr>
          <a:xfrm>
            <a:off x="1576006" y="1144430"/>
            <a:ext cx="4339829" cy="338554"/>
          </a:xfrm>
          <a:prstGeom prst="rect">
            <a:avLst/>
          </a:prstGeom>
          <a:noFill/>
        </p:spPr>
        <p:txBody>
          <a:bodyPr wrap="square" rtlCol="0">
            <a:spAutoFit/>
          </a:bodyPr>
          <a:lstStyle/>
          <a:p>
            <a:r>
              <a:rPr lang="pt-BR" sz="1600" dirty="0">
                <a:solidFill>
                  <a:schemeClr val="bg1"/>
                </a:solidFill>
                <a:latin typeface="Montserrat Black" pitchFamily="2" charset="0"/>
              </a:rPr>
              <a:t>WEBSITE WORDPRESS</a:t>
            </a:r>
          </a:p>
        </p:txBody>
      </p:sp>
    </p:spTree>
    <p:extLst>
      <p:ext uri="{BB962C8B-B14F-4D97-AF65-F5344CB8AC3E}">
        <p14:creationId xmlns:p14="http://schemas.microsoft.com/office/powerpoint/2010/main" val="32711905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7BFCC"/>
        </a:soli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D594EBF5-644D-5E39-8CD9-291E062731FD}"/>
              </a:ext>
            </a:extLst>
          </p:cNvPr>
          <p:cNvSpPr/>
          <p:nvPr/>
        </p:nvSpPr>
        <p:spPr>
          <a:xfrm>
            <a:off x="688686" y="0"/>
            <a:ext cx="6224155" cy="9906000"/>
          </a:xfrm>
          <a:prstGeom prst="rect">
            <a:avLst/>
          </a:prstGeom>
          <a:solidFill>
            <a:srgbClr val="0F0F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dirty="0"/>
          </a:p>
        </p:txBody>
      </p:sp>
      <p:sp>
        <p:nvSpPr>
          <p:cNvPr id="8" name="Retângulo 7">
            <a:extLst>
              <a:ext uri="{FF2B5EF4-FFF2-40B4-BE49-F238E27FC236}">
                <a16:creationId xmlns:a16="http://schemas.microsoft.com/office/drawing/2014/main" id="{9FF17D17-DFF6-71BD-6884-63F9B1681EBC}"/>
              </a:ext>
            </a:extLst>
          </p:cNvPr>
          <p:cNvSpPr/>
          <p:nvPr/>
        </p:nvSpPr>
        <p:spPr>
          <a:xfrm>
            <a:off x="1592175" y="1214518"/>
            <a:ext cx="25717" cy="307380"/>
          </a:xfrm>
          <a:prstGeom prst="rect">
            <a:avLst/>
          </a:prstGeom>
          <a:solidFill>
            <a:srgbClr val="FF33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a:p>
        </p:txBody>
      </p:sp>
      <p:sp>
        <p:nvSpPr>
          <p:cNvPr id="10" name="CaixaDeTexto 9">
            <a:extLst>
              <a:ext uri="{FF2B5EF4-FFF2-40B4-BE49-F238E27FC236}">
                <a16:creationId xmlns:a16="http://schemas.microsoft.com/office/drawing/2014/main" id="{16FB6CC8-A1E2-DB49-987F-B5F0EE380B5B}"/>
              </a:ext>
            </a:extLst>
          </p:cNvPr>
          <p:cNvSpPr txBox="1"/>
          <p:nvPr/>
        </p:nvSpPr>
        <p:spPr>
          <a:xfrm>
            <a:off x="999312" y="1142610"/>
            <a:ext cx="598241" cy="455959"/>
          </a:xfrm>
          <a:prstGeom prst="rect">
            <a:avLst/>
          </a:prstGeom>
          <a:noFill/>
        </p:spPr>
        <p:txBody>
          <a:bodyPr wrap="square" rtlCol="0">
            <a:spAutoFit/>
          </a:bodyPr>
          <a:lstStyle/>
          <a:p>
            <a:r>
              <a:rPr lang="pt-BR" sz="2363" dirty="0">
                <a:solidFill>
                  <a:srgbClr val="27BFCC"/>
                </a:solidFill>
                <a:latin typeface="Montserrat Black" pitchFamily="2" charset="0"/>
              </a:rPr>
              <a:t>05</a:t>
            </a:r>
          </a:p>
        </p:txBody>
      </p:sp>
      <p:sp>
        <p:nvSpPr>
          <p:cNvPr id="11" name="CaixaDeTexto 10">
            <a:extLst>
              <a:ext uri="{FF2B5EF4-FFF2-40B4-BE49-F238E27FC236}">
                <a16:creationId xmlns:a16="http://schemas.microsoft.com/office/drawing/2014/main" id="{92DB9BB3-738D-401A-8C0B-7BC18000582E}"/>
              </a:ext>
            </a:extLst>
          </p:cNvPr>
          <p:cNvSpPr txBox="1"/>
          <p:nvPr/>
        </p:nvSpPr>
        <p:spPr>
          <a:xfrm>
            <a:off x="1577970" y="1337548"/>
            <a:ext cx="4914563" cy="222240"/>
          </a:xfrm>
          <a:prstGeom prst="rect">
            <a:avLst/>
          </a:prstGeom>
          <a:noFill/>
        </p:spPr>
        <p:txBody>
          <a:bodyPr wrap="square" rtlCol="0">
            <a:spAutoFit/>
          </a:bodyPr>
          <a:lstStyle/>
          <a:p>
            <a:r>
              <a:rPr lang="pt-BR" sz="844" dirty="0">
                <a:solidFill>
                  <a:schemeClr val="bg1"/>
                </a:solidFill>
                <a:latin typeface="Montserrat" pitchFamily="2" charset="0"/>
              </a:rPr>
              <a:t>Manual de Instalação</a:t>
            </a:r>
          </a:p>
        </p:txBody>
      </p:sp>
      <p:sp>
        <p:nvSpPr>
          <p:cNvPr id="22" name="CaixaDeTexto 21">
            <a:extLst>
              <a:ext uri="{FF2B5EF4-FFF2-40B4-BE49-F238E27FC236}">
                <a16:creationId xmlns:a16="http://schemas.microsoft.com/office/drawing/2014/main" id="{AFBA901F-0670-412A-BAD4-CD15C28FCE04}"/>
              </a:ext>
            </a:extLst>
          </p:cNvPr>
          <p:cNvSpPr txBox="1"/>
          <p:nvPr/>
        </p:nvSpPr>
        <p:spPr>
          <a:xfrm>
            <a:off x="1001272" y="1985572"/>
            <a:ext cx="4914563" cy="1015663"/>
          </a:xfrm>
          <a:prstGeom prst="rect">
            <a:avLst/>
          </a:prstGeom>
          <a:noFill/>
        </p:spPr>
        <p:txBody>
          <a:bodyPr wrap="square" rtlCol="0">
            <a:spAutoFit/>
          </a:bodyPr>
          <a:lstStyle/>
          <a:p>
            <a:r>
              <a:rPr lang="pt-BR" sz="1200" dirty="0">
                <a:solidFill>
                  <a:schemeClr val="bg1"/>
                </a:solidFill>
                <a:latin typeface="Montserrat" pitchFamily="2" charset="0"/>
              </a:rPr>
              <a:t>A tela abaixo será exibida, confira se todos os dados estão corretos, inclusive o endereço do site ou loja e clique em “OK”.</a:t>
            </a:r>
          </a:p>
          <a:p>
            <a:endParaRPr lang="pt-BR" sz="1200" dirty="0">
              <a:solidFill>
                <a:schemeClr val="bg1"/>
              </a:solidFill>
              <a:latin typeface="Montserrat" pitchFamily="2" charset="0"/>
            </a:endParaRPr>
          </a:p>
          <a:p>
            <a:r>
              <a:rPr lang="pt-BR" sz="1200" dirty="0">
                <a:solidFill>
                  <a:schemeClr val="bg1"/>
                </a:solidFill>
                <a:latin typeface="Montserrat" pitchFamily="2" charset="0"/>
              </a:rPr>
              <a:t>Agora aguarde o processo de instalação.</a:t>
            </a:r>
          </a:p>
        </p:txBody>
      </p:sp>
      <p:sp>
        <p:nvSpPr>
          <p:cNvPr id="16" name="CaixaDeTexto 15">
            <a:extLst>
              <a:ext uri="{FF2B5EF4-FFF2-40B4-BE49-F238E27FC236}">
                <a16:creationId xmlns:a16="http://schemas.microsoft.com/office/drawing/2014/main" id="{B4D2FC85-6213-4AE6-B8AD-55DAF87E11CC}"/>
              </a:ext>
            </a:extLst>
          </p:cNvPr>
          <p:cNvSpPr txBox="1"/>
          <p:nvPr/>
        </p:nvSpPr>
        <p:spPr>
          <a:xfrm>
            <a:off x="1111110" y="7023105"/>
            <a:ext cx="4914563" cy="1015663"/>
          </a:xfrm>
          <a:prstGeom prst="rect">
            <a:avLst/>
          </a:prstGeom>
          <a:noFill/>
        </p:spPr>
        <p:txBody>
          <a:bodyPr wrap="square" rtlCol="0">
            <a:spAutoFit/>
          </a:bodyPr>
          <a:lstStyle/>
          <a:p>
            <a:r>
              <a:rPr lang="pt-BR" sz="1200" dirty="0">
                <a:solidFill>
                  <a:schemeClr val="bg1"/>
                </a:solidFill>
                <a:latin typeface="Montserrat" pitchFamily="2" charset="0"/>
              </a:rPr>
              <a:t>Após a instalação ser executada, clique no botão “Admin Login”, em seguida a tela de login do </a:t>
            </a:r>
            <a:r>
              <a:rPr lang="pt-BR" sz="1200" dirty="0" err="1">
                <a:solidFill>
                  <a:schemeClr val="bg1"/>
                </a:solidFill>
                <a:latin typeface="Montserrat" pitchFamily="2" charset="0"/>
              </a:rPr>
              <a:t>Wordpress</a:t>
            </a:r>
            <a:r>
              <a:rPr lang="pt-BR" sz="1200" dirty="0">
                <a:solidFill>
                  <a:schemeClr val="bg1"/>
                </a:solidFill>
                <a:latin typeface="Montserrat" pitchFamily="2" charset="0"/>
              </a:rPr>
              <a:t> será exibida. Basta acessar o painel de controle do site ou loja utilizando os dados recebidos no arquivo “dados de acesso.txt” para finalizar a instalação.</a:t>
            </a:r>
          </a:p>
        </p:txBody>
      </p:sp>
      <p:pic>
        <p:nvPicPr>
          <p:cNvPr id="13" name="Imagem 12">
            <a:extLst>
              <a:ext uri="{FF2B5EF4-FFF2-40B4-BE49-F238E27FC236}">
                <a16:creationId xmlns:a16="http://schemas.microsoft.com/office/drawing/2014/main" id="{74EEB733-EBB8-4DA2-8907-73E165B60EAF}"/>
              </a:ext>
            </a:extLst>
          </p:cNvPr>
          <p:cNvPicPr/>
          <p:nvPr/>
        </p:nvPicPr>
        <p:blipFill>
          <a:blip r:embed="rId2"/>
          <a:stretch/>
        </p:blipFill>
        <p:spPr>
          <a:xfrm>
            <a:off x="1111110" y="3122530"/>
            <a:ext cx="3639960" cy="3779280"/>
          </a:xfrm>
          <a:prstGeom prst="rect">
            <a:avLst/>
          </a:prstGeom>
          <a:ln w="0">
            <a:noFill/>
          </a:ln>
        </p:spPr>
      </p:pic>
      <p:sp>
        <p:nvSpPr>
          <p:cNvPr id="12" name="CaixaDeTexto 11">
            <a:extLst>
              <a:ext uri="{FF2B5EF4-FFF2-40B4-BE49-F238E27FC236}">
                <a16:creationId xmlns:a16="http://schemas.microsoft.com/office/drawing/2014/main" id="{3D93EBAF-0183-43D2-A9DA-39D4396D9AD4}"/>
              </a:ext>
            </a:extLst>
          </p:cNvPr>
          <p:cNvSpPr txBox="1"/>
          <p:nvPr/>
        </p:nvSpPr>
        <p:spPr>
          <a:xfrm>
            <a:off x="1576006" y="1144430"/>
            <a:ext cx="4339829" cy="338554"/>
          </a:xfrm>
          <a:prstGeom prst="rect">
            <a:avLst/>
          </a:prstGeom>
          <a:noFill/>
        </p:spPr>
        <p:txBody>
          <a:bodyPr wrap="square" rtlCol="0">
            <a:spAutoFit/>
          </a:bodyPr>
          <a:lstStyle/>
          <a:p>
            <a:r>
              <a:rPr lang="pt-BR" sz="1600" dirty="0">
                <a:solidFill>
                  <a:schemeClr val="bg1"/>
                </a:solidFill>
                <a:latin typeface="Montserrat Black" pitchFamily="2" charset="0"/>
              </a:rPr>
              <a:t>WEBSITE WORDPRESS</a:t>
            </a:r>
          </a:p>
        </p:txBody>
      </p:sp>
    </p:spTree>
    <p:extLst>
      <p:ext uri="{BB962C8B-B14F-4D97-AF65-F5344CB8AC3E}">
        <p14:creationId xmlns:p14="http://schemas.microsoft.com/office/powerpoint/2010/main" val="3850506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7BFCC"/>
        </a:solidFill>
        <a:effectLst/>
      </p:bgPr>
    </p:bg>
    <p:spTree>
      <p:nvGrpSpPr>
        <p:cNvPr id="1" name=""/>
        <p:cNvGrpSpPr/>
        <p:nvPr/>
      </p:nvGrpSpPr>
      <p:grpSpPr>
        <a:xfrm>
          <a:off x="0" y="0"/>
          <a:ext cx="0" cy="0"/>
          <a:chOff x="0" y="0"/>
          <a:chExt cx="0" cy="0"/>
        </a:xfrm>
      </p:grpSpPr>
      <p:sp>
        <p:nvSpPr>
          <p:cNvPr id="4" name="Retângulo 3">
            <a:extLst>
              <a:ext uri="{FF2B5EF4-FFF2-40B4-BE49-F238E27FC236}">
                <a16:creationId xmlns:a16="http://schemas.microsoft.com/office/drawing/2014/main" id="{D594EBF5-644D-5E39-8CD9-291E062731FD}"/>
              </a:ext>
            </a:extLst>
          </p:cNvPr>
          <p:cNvSpPr/>
          <p:nvPr/>
        </p:nvSpPr>
        <p:spPr>
          <a:xfrm>
            <a:off x="688686" y="0"/>
            <a:ext cx="6224155" cy="9906000"/>
          </a:xfrm>
          <a:prstGeom prst="rect">
            <a:avLst/>
          </a:prstGeom>
          <a:solidFill>
            <a:srgbClr val="0F0F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dirty="0"/>
          </a:p>
        </p:txBody>
      </p:sp>
      <p:sp>
        <p:nvSpPr>
          <p:cNvPr id="8" name="Retângulo 7">
            <a:extLst>
              <a:ext uri="{FF2B5EF4-FFF2-40B4-BE49-F238E27FC236}">
                <a16:creationId xmlns:a16="http://schemas.microsoft.com/office/drawing/2014/main" id="{9FF17D17-DFF6-71BD-6884-63F9B1681EBC}"/>
              </a:ext>
            </a:extLst>
          </p:cNvPr>
          <p:cNvSpPr/>
          <p:nvPr/>
        </p:nvSpPr>
        <p:spPr>
          <a:xfrm>
            <a:off x="1592175" y="1214518"/>
            <a:ext cx="25717" cy="307380"/>
          </a:xfrm>
          <a:prstGeom prst="rect">
            <a:avLst/>
          </a:prstGeom>
          <a:solidFill>
            <a:srgbClr val="FF33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013"/>
          </a:p>
        </p:txBody>
      </p:sp>
      <p:sp>
        <p:nvSpPr>
          <p:cNvPr id="10" name="CaixaDeTexto 9">
            <a:extLst>
              <a:ext uri="{FF2B5EF4-FFF2-40B4-BE49-F238E27FC236}">
                <a16:creationId xmlns:a16="http://schemas.microsoft.com/office/drawing/2014/main" id="{16FB6CC8-A1E2-DB49-987F-B5F0EE380B5B}"/>
              </a:ext>
            </a:extLst>
          </p:cNvPr>
          <p:cNvSpPr txBox="1"/>
          <p:nvPr/>
        </p:nvSpPr>
        <p:spPr>
          <a:xfrm>
            <a:off x="999312" y="1142610"/>
            <a:ext cx="598241" cy="455959"/>
          </a:xfrm>
          <a:prstGeom prst="rect">
            <a:avLst/>
          </a:prstGeom>
          <a:noFill/>
        </p:spPr>
        <p:txBody>
          <a:bodyPr wrap="square" rtlCol="0">
            <a:spAutoFit/>
          </a:bodyPr>
          <a:lstStyle/>
          <a:p>
            <a:r>
              <a:rPr lang="pt-BR" sz="2363" dirty="0">
                <a:solidFill>
                  <a:srgbClr val="27BFCC"/>
                </a:solidFill>
                <a:latin typeface="Montserrat Black" pitchFamily="2" charset="0"/>
              </a:rPr>
              <a:t>06</a:t>
            </a:r>
          </a:p>
        </p:txBody>
      </p:sp>
      <p:sp>
        <p:nvSpPr>
          <p:cNvPr id="11" name="CaixaDeTexto 10">
            <a:extLst>
              <a:ext uri="{FF2B5EF4-FFF2-40B4-BE49-F238E27FC236}">
                <a16:creationId xmlns:a16="http://schemas.microsoft.com/office/drawing/2014/main" id="{92DB9BB3-738D-401A-8C0B-7BC18000582E}"/>
              </a:ext>
            </a:extLst>
          </p:cNvPr>
          <p:cNvSpPr txBox="1"/>
          <p:nvPr/>
        </p:nvSpPr>
        <p:spPr>
          <a:xfrm>
            <a:off x="1577970" y="1337548"/>
            <a:ext cx="4914563" cy="222240"/>
          </a:xfrm>
          <a:prstGeom prst="rect">
            <a:avLst/>
          </a:prstGeom>
          <a:noFill/>
        </p:spPr>
        <p:txBody>
          <a:bodyPr wrap="square" rtlCol="0">
            <a:spAutoFit/>
          </a:bodyPr>
          <a:lstStyle/>
          <a:p>
            <a:r>
              <a:rPr lang="pt-BR" sz="844" dirty="0">
                <a:solidFill>
                  <a:schemeClr val="bg1"/>
                </a:solidFill>
                <a:latin typeface="Montserrat" pitchFamily="2" charset="0"/>
              </a:rPr>
              <a:t>Manual de Instalação</a:t>
            </a:r>
          </a:p>
        </p:txBody>
      </p:sp>
      <p:sp>
        <p:nvSpPr>
          <p:cNvPr id="16" name="CaixaDeTexto 15">
            <a:extLst>
              <a:ext uri="{FF2B5EF4-FFF2-40B4-BE49-F238E27FC236}">
                <a16:creationId xmlns:a16="http://schemas.microsoft.com/office/drawing/2014/main" id="{B4D2FC85-6213-4AE6-B8AD-55DAF87E11CC}"/>
              </a:ext>
            </a:extLst>
          </p:cNvPr>
          <p:cNvSpPr txBox="1"/>
          <p:nvPr/>
        </p:nvSpPr>
        <p:spPr>
          <a:xfrm>
            <a:off x="1111110" y="5493986"/>
            <a:ext cx="4914563" cy="646331"/>
          </a:xfrm>
          <a:prstGeom prst="rect">
            <a:avLst/>
          </a:prstGeom>
          <a:noFill/>
        </p:spPr>
        <p:txBody>
          <a:bodyPr wrap="square" rtlCol="0">
            <a:spAutoFit/>
          </a:bodyPr>
          <a:lstStyle/>
          <a:p>
            <a:r>
              <a:rPr lang="pt-BR" sz="1200" dirty="0">
                <a:solidFill>
                  <a:schemeClr val="bg1"/>
                </a:solidFill>
                <a:latin typeface="Montserrat" pitchFamily="2" charset="0"/>
              </a:rPr>
              <a:t>Pronto! Agora você tem um novo site ou loja construído no </a:t>
            </a:r>
            <a:r>
              <a:rPr lang="pt-BR" sz="1200" dirty="0" err="1">
                <a:solidFill>
                  <a:schemeClr val="bg1"/>
                </a:solidFill>
                <a:latin typeface="Montserrat" pitchFamily="2" charset="0"/>
              </a:rPr>
              <a:t>Wordpress</a:t>
            </a:r>
            <a:r>
              <a:rPr lang="pt-BR" sz="1200" dirty="0">
                <a:solidFill>
                  <a:schemeClr val="bg1"/>
                </a:solidFill>
                <a:latin typeface="Montserrat" pitchFamily="2" charset="0"/>
              </a:rPr>
              <a:t> instalado e configurado em qualquer servidor de hospedagem.</a:t>
            </a:r>
          </a:p>
        </p:txBody>
      </p:sp>
      <p:pic>
        <p:nvPicPr>
          <p:cNvPr id="12" name="Imagem 11">
            <a:extLst>
              <a:ext uri="{FF2B5EF4-FFF2-40B4-BE49-F238E27FC236}">
                <a16:creationId xmlns:a16="http://schemas.microsoft.com/office/drawing/2014/main" id="{2DCEE1A2-EAEB-45EC-BDF7-B0CF5F814214}"/>
              </a:ext>
            </a:extLst>
          </p:cNvPr>
          <p:cNvPicPr/>
          <p:nvPr/>
        </p:nvPicPr>
        <p:blipFill>
          <a:blip r:embed="rId2"/>
          <a:stretch/>
        </p:blipFill>
        <p:spPr>
          <a:xfrm>
            <a:off x="1111110" y="1791687"/>
            <a:ext cx="4396320" cy="3470400"/>
          </a:xfrm>
          <a:prstGeom prst="rect">
            <a:avLst/>
          </a:prstGeom>
          <a:ln w="0">
            <a:noFill/>
          </a:ln>
        </p:spPr>
      </p:pic>
      <p:sp>
        <p:nvSpPr>
          <p:cNvPr id="9" name="CaixaDeTexto 8">
            <a:extLst>
              <a:ext uri="{FF2B5EF4-FFF2-40B4-BE49-F238E27FC236}">
                <a16:creationId xmlns:a16="http://schemas.microsoft.com/office/drawing/2014/main" id="{E9F8CD37-B0F1-4735-BAD7-EB534AC1BDEC}"/>
              </a:ext>
            </a:extLst>
          </p:cNvPr>
          <p:cNvSpPr txBox="1"/>
          <p:nvPr/>
        </p:nvSpPr>
        <p:spPr>
          <a:xfrm>
            <a:off x="1576006" y="1144430"/>
            <a:ext cx="4339829" cy="338554"/>
          </a:xfrm>
          <a:prstGeom prst="rect">
            <a:avLst/>
          </a:prstGeom>
          <a:noFill/>
        </p:spPr>
        <p:txBody>
          <a:bodyPr wrap="square" rtlCol="0">
            <a:spAutoFit/>
          </a:bodyPr>
          <a:lstStyle/>
          <a:p>
            <a:r>
              <a:rPr lang="pt-BR" sz="1600" dirty="0">
                <a:solidFill>
                  <a:schemeClr val="bg1"/>
                </a:solidFill>
                <a:latin typeface="Montserrat Black" pitchFamily="2" charset="0"/>
              </a:rPr>
              <a:t>WEBSITE WORDPRESS</a:t>
            </a:r>
          </a:p>
        </p:txBody>
      </p:sp>
    </p:spTree>
    <p:extLst>
      <p:ext uri="{BB962C8B-B14F-4D97-AF65-F5344CB8AC3E}">
        <p14:creationId xmlns:p14="http://schemas.microsoft.com/office/powerpoint/2010/main" val="1934521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F0F71"/>
        </a:solidFill>
        <a:effectLst/>
      </p:bgPr>
    </p:bg>
    <p:spTree>
      <p:nvGrpSpPr>
        <p:cNvPr id="1" name="Shape 83"/>
        <p:cNvGrpSpPr/>
        <p:nvPr/>
      </p:nvGrpSpPr>
      <p:grpSpPr>
        <a:xfrm>
          <a:off x="0" y="0"/>
          <a:ext cx="0" cy="0"/>
          <a:chOff x="0" y="0"/>
          <a:chExt cx="0" cy="0"/>
        </a:xfrm>
      </p:grpSpPr>
      <p:pic>
        <p:nvPicPr>
          <p:cNvPr id="7" name="Imagem 6">
            <a:extLst>
              <a:ext uri="{FF2B5EF4-FFF2-40B4-BE49-F238E27FC236}">
                <a16:creationId xmlns:a16="http://schemas.microsoft.com/office/drawing/2014/main" id="{FF4F8D11-9E19-2C7C-C517-3C6BD8CF85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447108">
            <a:off x="2381238" y="4531095"/>
            <a:ext cx="2117246" cy="612787"/>
          </a:xfrm>
          <a:prstGeom prst="rect">
            <a:avLst/>
          </a:prstGeom>
        </p:spPr>
      </p:pic>
      <p:sp>
        <p:nvSpPr>
          <p:cNvPr id="2" name="CaixaDeTexto 1">
            <a:extLst>
              <a:ext uri="{FF2B5EF4-FFF2-40B4-BE49-F238E27FC236}">
                <a16:creationId xmlns:a16="http://schemas.microsoft.com/office/drawing/2014/main" id="{BC8E7280-87A8-C2F0-3751-AC18E010D912}"/>
              </a:ext>
            </a:extLst>
          </p:cNvPr>
          <p:cNvSpPr txBox="1"/>
          <p:nvPr/>
        </p:nvSpPr>
        <p:spPr>
          <a:xfrm>
            <a:off x="1454565" y="4638394"/>
            <a:ext cx="3948872" cy="438582"/>
          </a:xfrm>
          <a:prstGeom prst="rect">
            <a:avLst/>
          </a:prstGeom>
          <a:noFill/>
        </p:spPr>
        <p:txBody>
          <a:bodyPr wrap="square" rtlCol="0">
            <a:spAutoFit/>
          </a:bodyPr>
          <a:lstStyle/>
          <a:p>
            <a:pPr algn="ctr"/>
            <a:r>
              <a:rPr lang="pt-BR" sz="2250" b="1" dirty="0">
                <a:solidFill>
                  <a:schemeClr val="bg1"/>
                </a:solidFill>
                <a:latin typeface="Montserrat" pitchFamily="2" charset="0"/>
              </a:rPr>
              <a:t>OBRIGADO!</a:t>
            </a:r>
          </a:p>
        </p:txBody>
      </p:sp>
      <p:sp>
        <p:nvSpPr>
          <p:cNvPr id="8" name="CaixaDeTexto 7">
            <a:extLst>
              <a:ext uri="{FF2B5EF4-FFF2-40B4-BE49-F238E27FC236}">
                <a16:creationId xmlns:a16="http://schemas.microsoft.com/office/drawing/2014/main" id="{26D48F1E-E630-475D-BB53-84AF5A2EB8AB}"/>
              </a:ext>
            </a:extLst>
          </p:cNvPr>
          <p:cNvSpPr txBox="1"/>
          <p:nvPr/>
        </p:nvSpPr>
        <p:spPr>
          <a:xfrm>
            <a:off x="687783" y="5202108"/>
            <a:ext cx="5480986" cy="292388"/>
          </a:xfrm>
          <a:prstGeom prst="rect">
            <a:avLst/>
          </a:prstGeom>
          <a:noFill/>
        </p:spPr>
        <p:txBody>
          <a:bodyPr wrap="square" rtlCol="0">
            <a:spAutoFit/>
          </a:bodyPr>
          <a:lstStyle/>
          <a:p>
            <a:pPr algn="ctr"/>
            <a:r>
              <a:rPr lang="pt-BR" sz="1300" dirty="0">
                <a:solidFill>
                  <a:srgbClr val="27BFCC"/>
                </a:solidFill>
                <a:latin typeface="Montserrat" panose="02000505000000020004" pitchFamily="2" charset="0"/>
              </a:rPr>
              <a:t>W E B S I T E  W O R D P R E S </a:t>
            </a:r>
            <a:r>
              <a:rPr lang="pt-BR" sz="1300" dirty="0" err="1">
                <a:solidFill>
                  <a:srgbClr val="27BFCC"/>
                </a:solidFill>
                <a:latin typeface="Montserrat" panose="02000505000000020004" pitchFamily="2" charset="0"/>
              </a:rPr>
              <a:t>S</a:t>
            </a:r>
            <a:endParaRPr lang="pt-BR" sz="1300" dirty="0">
              <a:solidFill>
                <a:srgbClr val="27BFCC"/>
              </a:solidFill>
              <a:latin typeface="Montserrat" panose="02000505000000020004" pitchFamily="2" charset="0"/>
            </a:endParaRPr>
          </a:p>
        </p:txBody>
      </p:sp>
    </p:spTree>
    <p:extLst>
      <p:ext uri="{BB962C8B-B14F-4D97-AF65-F5344CB8AC3E}">
        <p14:creationId xmlns:p14="http://schemas.microsoft.com/office/powerpoint/2010/main" val="2852946111"/>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486</TotalTime>
  <Words>789</Words>
  <Application>Microsoft Office PowerPoint</Application>
  <PresentationFormat>Papel A4 (210 x 297 mm)</PresentationFormat>
  <Paragraphs>69</Paragraphs>
  <Slides>8</Slides>
  <Notes>2</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8</vt:i4>
      </vt:variant>
    </vt:vector>
  </HeadingPairs>
  <TitlesOfParts>
    <vt:vector size="14" baseType="lpstr">
      <vt:lpstr>Arial</vt:lpstr>
      <vt:lpstr>Calibri</vt:lpstr>
      <vt:lpstr>Calibri Light</vt:lpstr>
      <vt:lpstr>Montserrat</vt:lpstr>
      <vt:lpstr>Montserrat Black</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Vinicius Apnte Martins</dc:creator>
  <cp:lastModifiedBy>Eric Stern</cp:lastModifiedBy>
  <cp:revision>53</cp:revision>
  <dcterms:created xsi:type="dcterms:W3CDTF">2023-06-23T13:54:48Z</dcterms:created>
  <dcterms:modified xsi:type="dcterms:W3CDTF">2024-06-07T18:31:18Z</dcterms:modified>
</cp:coreProperties>
</file>